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326" r:id="rId3"/>
    <p:sldId id="327" r:id="rId4"/>
    <p:sldId id="332" r:id="rId5"/>
    <p:sldId id="333" r:id="rId6"/>
    <p:sldId id="330" r:id="rId7"/>
    <p:sldId id="331" r:id="rId8"/>
    <p:sldId id="328" r:id="rId9"/>
    <p:sldId id="329" r:id="rId10"/>
    <p:sldId id="334" r:id="rId11"/>
    <p:sldId id="335" r:id="rId12"/>
    <p:sldId id="337" r:id="rId13"/>
    <p:sldId id="336" r:id="rId14"/>
    <p:sldId id="311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56" r:id="rId24"/>
    <p:sldId id="347" r:id="rId25"/>
    <p:sldId id="348" r:id="rId26"/>
    <p:sldId id="349" r:id="rId27"/>
    <p:sldId id="350" r:id="rId28"/>
    <p:sldId id="351" r:id="rId29"/>
    <p:sldId id="352" r:id="rId30"/>
    <p:sldId id="319" r:id="rId31"/>
    <p:sldId id="355" r:id="rId32"/>
    <p:sldId id="354" r:id="rId33"/>
    <p:sldId id="353" r:id="rId34"/>
    <p:sldId id="310" r:id="rId35"/>
  </p:sldIdLst>
  <p:sldSz cx="18288000" cy="10287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Roboto" panose="020B0604020202020204" charset="0"/>
      <p:regular r:id="rId41"/>
      <p:bold r:id="rId42"/>
      <p:italic r:id="rId43"/>
      <p:boldItalic r:id="rId44"/>
    </p:embeddedFont>
    <p:embeddedFont>
      <p:font typeface="Roboto Bold" panose="020B0604020202020204" charset="0"/>
      <p:bold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BFD6"/>
    <a:srgbClr val="12C7D4"/>
    <a:srgbClr val="F5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05D00-0EFB-4C56-8774-19CB3E3A27F6}" v="29" dt="2021-12-01T09:24:19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75" autoAdjust="0"/>
    <p:restoredTop sz="94622" autoAdjust="0"/>
  </p:normalViewPr>
  <p:slideViewPr>
    <p:cSldViewPr>
      <p:cViewPr varScale="1">
        <p:scale>
          <a:sx n="50" d="100"/>
          <a:sy n="50" d="100"/>
        </p:scale>
        <p:origin x="756" y="54"/>
      </p:cViewPr>
      <p:guideLst>
        <p:guide orient="horz" pos="50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ергеева Анастасия" userId="bc472413c6c88884" providerId="Windows Live" clId="Web-{35A05D00-0EFB-4C56-8774-19CB3E3A27F6}"/>
    <pc:docChg chg="modSld">
      <pc:chgData name="Сергеева Анастасия" userId="bc472413c6c88884" providerId="Windows Live" clId="Web-{35A05D00-0EFB-4C56-8774-19CB3E3A27F6}" dt="2021-12-01T09:24:14.421" v="11" actId="20577"/>
      <pc:docMkLst>
        <pc:docMk/>
      </pc:docMkLst>
      <pc:sldChg chg="delSp">
        <pc:chgData name="Сергеева Анастасия" userId="bc472413c6c88884" providerId="Windows Live" clId="Web-{35A05D00-0EFB-4C56-8774-19CB3E3A27F6}" dt="2021-12-01T09:23:35.483" v="0"/>
        <pc:sldMkLst>
          <pc:docMk/>
          <pc:sldMk cId="0" sldId="256"/>
        </pc:sldMkLst>
        <pc:picChg chg="del">
          <ac:chgData name="Сергеева Анастасия" userId="bc472413c6c88884" providerId="Windows Live" clId="Web-{35A05D00-0EFB-4C56-8774-19CB3E3A27F6}" dt="2021-12-01T09:23:35.483" v="0"/>
          <ac:picMkLst>
            <pc:docMk/>
            <pc:sldMk cId="0" sldId="256"/>
            <ac:picMk id="13" creationId="{00000000-0000-0000-0000-000000000000}"/>
          </ac:picMkLst>
        </pc:picChg>
      </pc:sldChg>
      <pc:sldChg chg="modSp">
        <pc:chgData name="Сергеева Анастасия" userId="bc472413c6c88884" providerId="Windows Live" clId="Web-{35A05D00-0EFB-4C56-8774-19CB3E3A27F6}" dt="2021-12-01T09:24:08.499" v="9" actId="20577"/>
        <pc:sldMkLst>
          <pc:docMk/>
          <pc:sldMk cId="2395374252" sldId="329"/>
        </pc:sldMkLst>
        <pc:spChg chg="mod">
          <ac:chgData name="Сергеева Анастасия" userId="bc472413c6c88884" providerId="Windows Live" clId="Web-{35A05D00-0EFB-4C56-8774-19CB3E3A27F6}" dt="2021-12-01T09:24:08.499" v="9" actId="20577"/>
          <ac:spMkLst>
            <pc:docMk/>
            <pc:sldMk cId="2395374252" sldId="329"/>
            <ac:spMk id="22" creationId="{00000000-0000-0000-0000-000000000000}"/>
          </ac:spMkLst>
        </pc:spChg>
      </pc:sldChg>
      <pc:sldChg chg="modSp">
        <pc:chgData name="Сергеева Анастасия" userId="bc472413c6c88884" providerId="Windows Live" clId="Web-{35A05D00-0EFB-4C56-8774-19CB3E3A27F6}" dt="2021-12-01T09:24:14.421" v="11" actId="20577"/>
        <pc:sldMkLst>
          <pc:docMk/>
          <pc:sldMk cId="2961750465" sldId="331"/>
        </pc:sldMkLst>
        <pc:spChg chg="mod">
          <ac:chgData name="Сергеева Анастасия" userId="bc472413c6c88884" providerId="Windows Live" clId="Web-{35A05D00-0EFB-4C56-8774-19CB3E3A27F6}" dt="2021-12-01T09:24:14.421" v="11" actId="20577"/>
          <ac:spMkLst>
            <pc:docMk/>
            <pc:sldMk cId="2961750465" sldId="331"/>
            <ac:spMk id="22" creationId="{00000000-0000-0000-0000-000000000000}"/>
          </ac:spMkLst>
        </pc:spChg>
      </pc:sldChg>
      <pc:sldChg chg="modSp">
        <pc:chgData name="Сергеева Анастасия" userId="bc472413c6c88884" providerId="Windows Live" clId="Web-{35A05D00-0EFB-4C56-8774-19CB3E3A27F6}" dt="2021-12-01T09:24:03.952" v="7" actId="20577"/>
        <pc:sldMkLst>
          <pc:docMk/>
          <pc:sldMk cId="2511063422" sldId="335"/>
        </pc:sldMkLst>
        <pc:spChg chg="mod">
          <ac:chgData name="Сергеева Анастасия" userId="bc472413c6c88884" providerId="Windows Live" clId="Web-{35A05D00-0EFB-4C56-8774-19CB3E3A27F6}" dt="2021-12-01T09:24:03.952" v="7" actId="20577"/>
          <ac:spMkLst>
            <pc:docMk/>
            <pc:sldMk cId="2511063422" sldId="335"/>
            <ac:spMk id="21" creationId="{00000000-0000-0000-0000-000000000000}"/>
          </ac:spMkLst>
        </pc:spChg>
      </pc:sldChg>
      <pc:sldChg chg="modSp">
        <pc:chgData name="Сергеева Анастасия" userId="bc472413c6c88884" providerId="Windows Live" clId="Web-{35A05D00-0EFB-4C56-8774-19CB3E3A27F6}" dt="2021-12-01T09:23:58.592" v="4" actId="20577"/>
        <pc:sldMkLst>
          <pc:docMk/>
          <pc:sldMk cId="2749204047" sldId="336"/>
        </pc:sldMkLst>
        <pc:spChg chg="mod">
          <ac:chgData name="Сергеева Анастасия" userId="bc472413c6c88884" providerId="Windows Live" clId="Web-{35A05D00-0EFB-4C56-8774-19CB3E3A27F6}" dt="2021-12-01T09:23:58.592" v="4" actId="20577"/>
          <ac:spMkLst>
            <pc:docMk/>
            <pc:sldMk cId="2749204047" sldId="336"/>
            <ac:spMk id="22" creationId="{00000000-0000-0000-0000-000000000000}"/>
          </ac:spMkLst>
        </pc:spChg>
      </pc:sldChg>
      <pc:sldChg chg="modSp">
        <pc:chgData name="Сергеева Анастасия" userId="bc472413c6c88884" providerId="Windows Live" clId="Web-{35A05D00-0EFB-4C56-8774-19CB3E3A27F6}" dt="2021-12-01T09:24:00.905" v="5" actId="20577"/>
        <pc:sldMkLst>
          <pc:docMk/>
          <pc:sldMk cId="2172483627" sldId="337"/>
        </pc:sldMkLst>
        <pc:spChg chg="mod">
          <ac:chgData name="Сергеева Анастасия" userId="bc472413c6c88884" providerId="Windows Live" clId="Web-{35A05D00-0EFB-4C56-8774-19CB3E3A27F6}" dt="2021-12-01T09:24:00.905" v="5" actId="20577"/>
          <ac:spMkLst>
            <pc:docMk/>
            <pc:sldMk cId="2172483627" sldId="337"/>
            <ac:spMk id="2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0BC65-3A7E-4511-B41E-C0545A4CBD8D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892D4-8844-4FEE-98F2-82A6BB073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72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98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01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54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39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42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207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85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789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448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20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47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427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348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819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56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07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3988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744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3928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451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6998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24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2325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619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1018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6584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44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121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783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26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084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56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41CF-357F-4064-BA2F-4082C831D02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38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&#1082;&#1072;&#1078;&#1076;&#1099;&#1081;&#1074;&#1072;&#1078;&#1077;&#1085;.&#1088;&#1092;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tolerancecenter.ru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www.tolerancecenter.ru/" TargetMode="Externa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0534" y="0"/>
            <a:ext cx="9608392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920945" y="8722344"/>
            <a:ext cx="1338355" cy="802651"/>
            <a:chOff x="0" y="0"/>
            <a:chExt cx="1784474" cy="107020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784474" cy="1070201"/>
              <a:chOff x="0" y="0"/>
              <a:chExt cx="865399" cy="5181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6350" y="6360"/>
                <a:ext cx="852699" cy="506284"/>
              </a:xfrm>
              <a:custGeom>
                <a:avLst/>
                <a:gdLst/>
                <a:ahLst/>
                <a:cxnLst/>
                <a:rect l="l" t="t" r="r" b="b"/>
                <a:pathLst>
                  <a:path w="852699" h="506284">
                    <a:moveTo>
                      <a:pt x="252730" y="0"/>
                    </a:moveTo>
                    <a:lnTo>
                      <a:pt x="599969" y="0"/>
                    </a:lnTo>
                    <a:cubicBezTo>
                      <a:pt x="739669" y="0"/>
                      <a:pt x="852699" y="113215"/>
                      <a:pt x="852699" y="253143"/>
                    </a:cubicBezTo>
                    <a:cubicBezTo>
                      <a:pt x="852699" y="393070"/>
                      <a:pt x="739669" y="506285"/>
                      <a:pt x="599969" y="506285"/>
                    </a:cubicBezTo>
                    <a:lnTo>
                      <a:pt x="252730" y="506285"/>
                    </a:lnTo>
                    <a:cubicBezTo>
                      <a:pt x="113030" y="506285"/>
                      <a:pt x="0" y="393070"/>
                      <a:pt x="0" y="253143"/>
                    </a:cubicBezTo>
                    <a:cubicBezTo>
                      <a:pt x="0" y="113215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FD9B33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93198" y="401024"/>
              <a:ext cx="998079" cy="315171"/>
              <a:chOff x="0" y="0"/>
              <a:chExt cx="1359375" cy="42926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-5080"/>
                <a:ext cx="1359375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359375" h="434340">
                    <a:moveTo>
                      <a:pt x="1341595" y="187960"/>
                    </a:moveTo>
                    <a:lnTo>
                      <a:pt x="1079975" y="11430"/>
                    </a:lnTo>
                    <a:cubicBezTo>
                      <a:pt x="1062195" y="0"/>
                      <a:pt x="1039335" y="3810"/>
                      <a:pt x="1026635" y="21590"/>
                    </a:cubicBezTo>
                    <a:cubicBezTo>
                      <a:pt x="1015205" y="39370"/>
                      <a:pt x="1019015" y="62230"/>
                      <a:pt x="1036795" y="74930"/>
                    </a:cubicBezTo>
                    <a:lnTo>
                      <a:pt x="1195545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195545" y="257810"/>
                    </a:lnTo>
                    <a:lnTo>
                      <a:pt x="1036795" y="364490"/>
                    </a:lnTo>
                    <a:cubicBezTo>
                      <a:pt x="1019015" y="375920"/>
                      <a:pt x="1015205" y="400050"/>
                      <a:pt x="1026635" y="417830"/>
                    </a:cubicBezTo>
                    <a:cubicBezTo>
                      <a:pt x="1034255" y="429260"/>
                      <a:pt x="1045685" y="434340"/>
                      <a:pt x="1058385" y="434340"/>
                    </a:cubicBezTo>
                    <a:cubicBezTo>
                      <a:pt x="1066005" y="434340"/>
                      <a:pt x="1073625" y="431800"/>
                      <a:pt x="1079975" y="427990"/>
                    </a:cubicBezTo>
                    <a:lnTo>
                      <a:pt x="1342865" y="251460"/>
                    </a:lnTo>
                    <a:cubicBezTo>
                      <a:pt x="1353025" y="243840"/>
                      <a:pt x="1359375" y="232410"/>
                      <a:pt x="1359375" y="219710"/>
                    </a:cubicBezTo>
                    <a:cubicBezTo>
                      <a:pt x="1359375" y="207010"/>
                      <a:pt x="1353025" y="195580"/>
                      <a:pt x="1341595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8543890"/>
            <a:ext cx="3176713" cy="158835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33400" y="965372"/>
            <a:ext cx="7924800" cy="4328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ru-RU" sz="9600" spc="-140" dirty="0">
                <a:solidFill>
                  <a:srgbClr val="1411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Ксенофобия в классе: что делать взрослым?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26886" y="8097871"/>
            <a:ext cx="5661340" cy="892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Доверяй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26" name="Picture 2" descr="https://im0-tub-ru.yandex.net/i?id=60c8359d190c2cda0251c9b7f4eff647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65370"/>
            <a:ext cx="8686800" cy="755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95300"/>
            <a:ext cx="12946487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ru-RU" sz="8000" spc="-288" dirty="0">
                <a:solidFill>
                  <a:schemeClr val="bg1"/>
                </a:solidFill>
                <a:latin typeface="Roboto Bold"/>
              </a:rPr>
              <a:t>Толерантность – явление, противоположное ксенофобии</a:t>
            </a:r>
            <a:endParaRPr lang="en-US" sz="8000" spc="-288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8722668"/>
            <a:ext cx="12946487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ru-RU" sz="8000" spc="-288" dirty="0">
                <a:solidFill>
                  <a:schemeClr val="bg1"/>
                </a:solidFill>
                <a:latin typeface="Roboto Bold"/>
              </a:rPr>
              <a:t>Что такое толерантность?</a:t>
            </a:r>
            <a:endParaRPr lang="en-US" sz="8000" spc="-288" dirty="0">
              <a:solidFill>
                <a:schemeClr val="bg1"/>
              </a:solidFill>
              <a:latin typeface="Roboto Bold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200400" y="5584805"/>
            <a:ext cx="11734800" cy="0"/>
          </a:xfrm>
          <a:prstGeom prst="straightConnector1">
            <a:avLst/>
          </a:prstGeom>
          <a:ln w="1079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0600" y="5779443"/>
            <a:ext cx="12946487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ru-RU" sz="4400" spc="-28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Ксенофобия</a:t>
            </a:r>
            <a:endParaRPr lang="en-US" sz="4400" spc="-28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06400" y="5779443"/>
            <a:ext cx="40386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</a:pPr>
            <a:r>
              <a:rPr lang="ru-RU" sz="4400" spc="-28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Толерантность</a:t>
            </a:r>
            <a:endParaRPr lang="en-US" sz="4400" spc="-28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30126" y="-46905"/>
            <a:ext cx="9067800" cy="105833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Group 3"/>
          <p:cNvGrpSpPr/>
          <p:nvPr/>
        </p:nvGrpSpPr>
        <p:grpSpPr>
          <a:xfrm>
            <a:off x="8766900" y="889918"/>
            <a:ext cx="8420374" cy="1870989"/>
            <a:chOff x="0" y="0"/>
            <a:chExt cx="2678387" cy="795392"/>
          </a:xfrm>
        </p:grpSpPr>
        <p:sp>
          <p:nvSpPr>
            <p:cNvPr id="12" name="Freeform 4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5"/>
          <p:cNvGrpSpPr/>
          <p:nvPr/>
        </p:nvGrpSpPr>
        <p:grpSpPr>
          <a:xfrm>
            <a:off x="8766900" y="3201226"/>
            <a:ext cx="8420374" cy="1870989"/>
            <a:chOff x="0" y="0"/>
            <a:chExt cx="2678387" cy="795392"/>
          </a:xfrm>
        </p:grpSpPr>
        <p:sp>
          <p:nvSpPr>
            <p:cNvPr id="14" name="Freeform 6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7"/>
          <p:cNvGrpSpPr/>
          <p:nvPr/>
        </p:nvGrpSpPr>
        <p:grpSpPr>
          <a:xfrm>
            <a:off x="8766900" y="5498265"/>
            <a:ext cx="8420374" cy="1870989"/>
            <a:chOff x="0" y="0"/>
            <a:chExt cx="2678387" cy="795392"/>
          </a:xfrm>
        </p:grpSpPr>
        <p:sp>
          <p:nvSpPr>
            <p:cNvPr id="16" name="Freeform 8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9"/>
          <p:cNvSpPr txBox="1"/>
          <p:nvPr/>
        </p:nvSpPr>
        <p:spPr>
          <a:xfrm>
            <a:off x="8067877" y="1328607"/>
            <a:ext cx="899542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1</a:t>
            </a:r>
          </a:p>
        </p:txBody>
      </p:sp>
      <p:sp>
        <p:nvSpPr>
          <p:cNvPr id="18" name="TextBox 20"/>
          <p:cNvSpPr txBox="1"/>
          <p:nvPr/>
        </p:nvSpPr>
        <p:spPr>
          <a:xfrm>
            <a:off x="8032177" y="3719854"/>
            <a:ext cx="991111" cy="937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2</a:t>
            </a:r>
          </a:p>
        </p:txBody>
      </p:sp>
      <p:sp>
        <p:nvSpPr>
          <p:cNvPr id="19" name="TextBox 21"/>
          <p:cNvSpPr txBox="1"/>
          <p:nvPr/>
        </p:nvSpPr>
        <p:spPr>
          <a:xfrm>
            <a:off x="8032176" y="6130111"/>
            <a:ext cx="991111" cy="937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3</a:t>
            </a:r>
          </a:p>
        </p:txBody>
      </p:sp>
      <p:sp>
        <p:nvSpPr>
          <p:cNvPr id="20" name="TextBox 22"/>
          <p:cNvSpPr txBox="1"/>
          <p:nvPr/>
        </p:nvSpPr>
        <p:spPr>
          <a:xfrm>
            <a:off x="9174126" y="1182708"/>
            <a:ext cx="758987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8000" b="1" dirty="0"/>
              <a:t>НЕ</a:t>
            </a:r>
            <a:r>
              <a:rPr lang="ru-RU" sz="8000" dirty="0"/>
              <a:t> терпимость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79264" y="3762650"/>
            <a:ext cx="9438586" cy="10095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ru-RU" sz="8000" b="1" dirty="0"/>
              <a:t>НЕ</a:t>
            </a:r>
            <a:r>
              <a:rPr lang="ru-RU" sz="8000" dirty="0"/>
              <a:t> пассивность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3999" y="5836605"/>
            <a:ext cx="866083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8000" b="1" dirty="0"/>
              <a:t>НЕ</a:t>
            </a:r>
            <a:r>
              <a:rPr lang="ru-RU" sz="8000" dirty="0"/>
              <a:t> слабость</a:t>
            </a:r>
          </a:p>
        </p:txBody>
      </p:sp>
      <p:grpSp>
        <p:nvGrpSpPr>
          <p:cNvPr id="25" name="Group 7"/>
          <p:cNvGrpSpPr/>
          <p:nvPr/>
        </p:nvGrpSpPr>
        <p:grpSpPr>
          <a:xfrm>
            <a:off x="8767159" y="7801077"/>
            <a:ext cx="8420374" cy="1870989"/>
            <a:chOff x="0" y="0"/>
            <a:chExt cx="2678387" cy="795392"/>
          </a:xfrm>
        </p:grpSpPr>
        <p:sp>
          <p:nvSpPr>
            <p:cNvPr id="26" name="Freeform 8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7" name="TextBox 21"/>
          <p:cNvSpPr txBox="1"/>
          <p:nvPr/>
        </p:nvSpPr>
        <p:spPr>
          <a:xfrm>
            <a:off x="8032435" y="8432923"/>
            <a:ext cx="991111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ru-RU" sz="5600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4</a:t>
            </a:r>
            <a:endParaRPr lang="en-US" sz="5600" u="none" spc="-56" dirty="0">
              <a:solidFill>
                <a:srgbClr val="14110F">
                  <a:alpha val="29804"/>
                </a:srgbClr>
              </a:solidFill>
              <a:latin typeface="Roboto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95896" y="8039100"/>
            <a:ext cx="909210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60000"/>
              </a:lnSpc>
            </a:pPr>
            <a:r>
              <a:rPr lang="ru-RU" sz="8000" b="1" dirty="0"/>
              <a:t>НЕ</a:t>
            </a:r>
            <a:r>
              <a:rPr lang="ru-RU" sz="8000" dirty="0"/>
              <a:t> </a:t>
            </a:r>
            <a:r>
              <a:rPr lang="ru-RU" sz="8000" dirty="0" err="1"/>
              <a:t>беспринцип-ность</a:t>
            </a:r>
            <a:endParaRPr lang="ru-RU" sz="8000" dirty="0"/>
          </a:p>
        </p:txBody>
      </p:sp>
      <p:sp>
        <p:nvSpPr>
          <p:cNvPr id="21" name="TextBox 3"/>
          <p:cNvSpPr txBox="1"/>
          <p:nvPr/>
        </p:nvSpPr>
        <p:spPr>
          <a:xfrm>
            <a:off x="160695" y="4027676"/>
            <a:ext cx="7033535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8000" spc="-288" dirty="0">
                <a:latin typeface="Roboto Bold"/>
              </a:rPr>
              <a:t>Толерантность </a:t>
            </a:r>
            <a:r>
              <a:rPr lang="ru-RU" sz="8000" spc="-288" dirty="0">
                <a:ea typeface="+mn-lt"/>
                <a:cs typeface="+mn-lt"/>
              </a:rPr>
              <a:t>–</a:t>
            </a:r>
            <a:r>
              <a:rPr lang="ru-RU" sz="8000" spc="-288" dirty="0">
                <a:latin typeface="Roboto Bold"/>
              </a:rPr>
              <a:t> это</a:t>
            </a:r>
            <a:endParaRPr lang="en-US" sz="8000" spc="-288" dirty="0">
              <a:latin typeface="Roboto Bold"/>
              <a:ea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5110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30126" y="-46905"/>
            <a:ext cx="9067800" cy="105833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Group 3"/>
          <p:cNvGrpSpPr/>
          <p:nvPr/>
        </p:nvGrpSpPr>
        <p:grpSpPr>
          <a:xfrm>
            <a:off x="8824371" y="1857889"/>
            <a:ext cx="8420374" cy="1870989"/>
            <a:chOff x="0" y="0"/>
            <a:chExt cx="2678387" cy="795392"/>
          </a:xfrm>
        </p:grpSpPr>
        <p:sp>
          <p:nvSpPr>
            <p:cNvPr id="12" name="Freeform 4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5"/>
          <p:cNvGrpSpPr/>
          <p:nvPr/>
        </p:nvGrpSpPr>
        <p:grpSpPr>
          <a:xfrm>
            <a:off x="8824371" y="4323289"/>
            <a:ext cx="8420374" cy="1870989"/>
            <a:chOff x="0" y="0"/>
            <a:chExt cx="2678387" cy="795392"/>
          </a:xfrm>
        </p:grpSpPr>
        <p:sp>
          <p:nvSpPr>
            <p:cNvPr id="14" name="Freeform 6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7"/>
          <p:cNvGrpSpPr/>
          <p:nvPr/>
        </p:nvGrpSpPr>
        <p:grpSpPr>
          <a:xfrm>
            <a:off x="8745130" y="6789452"/>
            <a:ext cx="8420374" cy="1870989"/>
            <a:chOff x="0" y="0"/>
            <a:chExt cx="2678387" cy="795392"/>
          </a:xfrm>
        </p:grpSpPr>
        <p:sp>
          <p:nvSpPr>
            <p:cNvPr id="16" name="Freeform 8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2"/>
          <p:cNvSpPr txBox="1"/>
          <p:nvPr/>
        </p:nvSpPr>
        <p:spPr>
          <a:xfrm>
            <a:off x="9033663" y="2104738"/>
            <a:ext cx="7589874" cy="1563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60000"/>
              </a:lnSpc>
            </a:pPr>
            <a:r>
              <a:rPr lang="ru-RU" sz="8000" dirty="0"/>
              <a:t>Различия как ресурс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67800" y="4902328"/>
            <a:ext cx="9438586" cy="824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60000"/>
              </a:lnSpc>
            </a:pPr>
            <a:r>
              <a:rPr lang="ru-RU" sz="8000" dirty="0"/>
              <a:t>Активная позиция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17621" y="7120388"/>
            <a:ext cx="8660833" cy="1563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60000"/>
              </a:lnSpc>
            </a:pPr>
            <a:r>
              <a:rPr lang="ru-RU" sz="8000" dirty="0"/>
              <a:t>Конструктивные преобразования</a:t>
            </a:r>
          </a:p>
        </p:txBody>
      </p:sp>
      <p:sp>
        <p:nvSpPr>
          <p:cNvPr id="21" name="TextBox 3"/>
          <p:cNvSpPr txBox="1"/>
          <p:nvPr/>
        </p:nvSpPr>
        <p:spPr>
          <a:xfrm>
            <a:off x="160695" y="4027676"/>
            <a:ext cx="7033535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8000" spc="-288" dirty="0">
                <a:latin typeface="Roboto Bold"/>
              </a:rPr>
              <a:t>Толерантность </a:t>
            </a:r>
            <a:r>
              <a:rPr lang="ru-RU" sz="8000" spc="-288" dirty="0">
                <a:ea typeface="+mn-lt"/>
                <a:cs typeface="+mn-lt"/>
              </a:rPr>
              <a:t>–</a:t>
            </a:r>
            <a:r>
              <a:rPr lang="ru-RU" sz="8000" spc="-288" dirty="0">
                <a:latin typeface="Roboto Bold"/>
              </a:rPr>
              <a:t> это</a:t>
            </a:r>
            <a:endParaRPr lang="en-US" sz="8000" spc="-288" dirty="0">
              <a:latin typeface="Roboto Bold"/>
            </a:endParaRPr>
          </a:p>
        </p:txBody>
      </p:sp>
      <p:grpSp>
        <p:nvGrpSpPr>
          <p:cNvPr id="22" name="Group 3"/>
          <p:cNvGrpSpPr/>
          <p:nvPr/>
        </p:nvGrpSpPr>
        <p:grpSpPr>
          <a:xfrm>
            <a:off x="7655104" y="7572157"/>
            <a:ext cx="1188047" cy="641628"/>
            <a:chOff x="0" y="0"/>
            <a:chExt cx="1784474" cy="1070201"/>
          </a:xfrm>
        </p:grpSpPr>
        <p:grpSp>
          <p:nvGrpSpPr>
            <p:cNvPr id="25" name="Group 4"/>
            <p:cNvGrpSpPr/>
            <p:nvPr/>
          </p:nvGrpSpPr>
          <p:grpSpPr>
            <a:xfrm>
              <a:off x="0" y="0"/>
              <a:ext cx="1784474" cy="1070201"/>
              <a:chOff x="0" y="0"/>
              <a:chExt cx="865399" cy="518160"/>
            </a:xfrm>
          </p:grpSpPr>
          <p:sp>
            <p:nvSpPr>
              <p:cNvPr id="28" name="Freeform 5"/>
              <p:cNvSpPr/>
              <p:nvPr/>
            </p:nvSpPr>
            <p:spPr>
              <a:xfrm>
                <a:off x="6350" y="6360"/>
                <a:ext cx="852699" cy="506284"/>
              </a:xfrm>
              <a:custGeom>
                <a:avLst/>
                <a:gdLst/>
                <a:ahLst/>
                <a:cxnLst/>
                <a:rect l="l" t="t" r="r" b="b"/>
                <a:pathLst>
                  <a:path w="852699" h="506284">
                    <a:moveTo>
                      <a:pt x="252730" y="0"/>
                    </a:moveTo>
                    <a:lnTo>
                      <a:pt x="599969" y="0"/>
                    </a:lnTo>
                    <a:cubicBezTo>
                      <a:pt x="739669" y="0"/>
                      <a:pt x="852699" y="113215"/>
                      <a:pt x="852699" y="253143"/>
                    </a:cubicBezTo>
                    <a:cubicBezTo>
                      <a:pt x="852699" y="393070"/>
                      <a:pt x="739669" y="506285"/>
                      <a:pt x="599969" y="506285"/>
                    </a:cubicBezTo>
                    <a:lnTo>
                      <a:pt x="252730" y="506285"/>
                    </a:lnTo>
                    <a:cubicBezTo>
                      <a:pt x="113030" y="506285"/>
                      <a:pt x="0" y="393070"/>
                      <a:pt x="0" y="253143"/>
                    </a:cubicBezTo>
                    <a:cubicBezTo>
                      <a:pt x="0" y="113215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FD9B33"/>
              </a:solidFill>
            </p:spPr>
          </p:sp>
        </p:grpSp>
        <p:grpSp>
          <p:nvGrpSpPr>
            <p:cNvPr id="26" name="Group 6"/>
            <p:cNvGrpSpPr/>
            <p:nvPr/>
          </p:nvGrpSpPr>
          <p:grpSpPr>
            <a:xfrm>
              <a:off x="393198" y="401024"/>
              <a:ext cx="998079" cy="315171"/>
              <a:chOff x="0" y="0"/>
              <a:chExt cx="1359375" cy="429260"/>
            </a:xfrm>
          </p:grpSpPr>
          <p:sp>
            <p:nvSpPr>
              <p:cNvPr id="27" name="Freeform 7"/>
              <p:cNvSpPr/>
              <p:nvPr/>
            </p:nvSpPr>
            <p:spPr>
              <a:xfrm>
                <a:off x="0" y="-5080"/>
                <a:ext cx="1359375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359375" h="434340">
                    <a:moveTo>
                      <a:pt x="1341595" y="187960"/>
                    </a:moveTo>
                    <a:lnTo>
                      <a:pt x="1079975" y="11430"/>
                    </a:lnTo>
                    <a:cubicBezTo>
                      <a:pt x="1062195" y="0"/>
                      <a:pt x="1039335" y="3810"/>
                      <a:pt x="1026635" y="21590"/>
                    </a:cubicBezTo>
                    <a:cubicBezTo>
                      <a:pt x="1015205" y="39370"/>
                      <a:pt x="1019015" y="62230"/>
                      <a:pt x="1036795" y="74930"/>
                    </a:cubicBezTo>
                    <a:lnTo>
                      <a:pt x="1195545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195545" y="257810"/>
                    </a:lnTo>
                    <a:lnTo>
                      <a:pt x="1036795" y="364490"/>
                    </a:lnTo>
                    <a:cubicBezTo>
                      <a:pt x="1019015" y="375920"/>
                      <a:pt x="1015205" y="400050"/>
                      <a:pt x="1026635" y="417830"/>
                    </a:cubicBezTo>
                    <a:cubicBezTo>
                      <a:pt x="1034255" y="429260"/>
                      <a:pt x="1045685" y="434340"/>
                      <a:pt x="1058385" y="434340"/>
                    </a:cubicBezTo>
                    <a:cubicBezTo>
                      <a:pt x="1066005" y="434340"/>
                      <a:pt x="1073625" y="431800"/>
                      <a:pt x="1079975" y="427990"/>
                    </a:cubicBezTo>
                    <a:lnTo>
                      <a:pt x="1342865" y="251460"/>
                    </a:lnTo>
                    <a:cubicBezTo>
                      <a:pt x="1353025" y="243840"/>
                      <a:pt x="1359375" y="232410"/>
                      <a:pt x="1359375" y="219710"/>
                    </a:cubicBezTo>
                    <a:cubicBezTo>
                      <a:pt x="1359375" y="207010"/>
                      <a:pt x="1353025" y="195580"/>
                      <a:pt x="1341595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30" name="Group 3"/>
          <p:cNvGrpSpPr/>
          <p:nvPr/>
        </p:nvGrpSpPr>
        <p:grpSpPr>
          <a:xfrm>
            <a:off x="7661367" y="4928414"/>
            <a:ext cx="1188047" cy="641628"/>
            <a:chOff x="0" y="0"/>
            <a:chExt cx="1784474" cy="1070201"/>
          </a:xfrm>
        </p:grpSpPr>
        <p:grpSp>
          <p:nvGrpSpPr>
            <p:cNvPr id="31" name="Group 4"/>
            <p:cNvGrpSpPr/>
            <p:nvPr/>
          </p:nvGrpSpPr>
          <p:grpSpPr>
            <a:xfrm>
              <a:off x="0" y="0"/>
              <a:ext cx="1784474" cy="1070201"/>
              <a:chOff x="0" y="0"/>
              <a:chExt cx="865399" cy="518160"/>
            </a:xfrm>
          </p:grpSpPr>
          <p:sp>
            <p:nvSpPr>
              <p:cNvPr id="34" name="Freeform 5"/>
              <p:cNvSpPr/>
              <p:nvPr/>
            </p:nvSpPr>
            <p:spPr>
              <a:xfrm>
                <a:off x="6350" y="6360"/>
                <a:ext cx="852699" cy="506284"/>
              </a:xfrm>
              <a:custGeom>
                <a:avLst/>
                <a:gdLst/>
                <a:ahLst/>
                <a:cxnLst/>
                <a:rect l="l" t="t" r="r" b="b"/>
                <a:pathLst>
                  <a:path w="852699" h="506284">
                    <a:moveTo>
                      <a:pt x="252730" y="0"/>
                    </a:moveTo>
                    <a:lnTo>
                      <a:pt x="599969" y="0"/>
                    </a:lnTo>
                    <a:cubicBezTo>
                      <a:pt x="739669" y="0"/>
                      <a:pt x="852699" y="113215"/>
                      <a:pt x="852699" y="253143"/>
                    </a:cubicBezTo>
                    <a:cubicBezTo>
                      <a:pt x="852699" y="393070"/>
                      <a:pt x="739669" y="506285"/>
                      <a:pt x="599969" y="506285"/>
                    </a:cubicBezTo>
                    <a:lnTo>
                      <a:pt x="252730" y="506285"/>
                    </a:lnTo>
                    <a:cubicBezTo>
                      <a:pt x="113030" y="506285"/>
                      <a:pt x="0" y="393070"/>
                      <a:pt x="0" y="253143"/>
                    </a:cubicBezTo>
                    <a:cubicBezTo>
                      <a:pt x="0" y="113215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FD9B33"/>
              </a:solidFill>
            </p:spPr>
          </p:sp>
        </p:grpSp>
        <p:grpSp>
          <p:nvGrpSpPr>
            <p:cNvPr id="32" name="Group 6"/>
            <p:cNvGrpSpPr/>
            <p:nvPr/>
          </p:nvGrpSpPr>
          <p:grpSpPr>
            <a:xfrm>
              <a:off x="393198" y="401024"/>
              <a:ext cx="998079" cy="315171"/>
              <a:chOff x="0" y="0"/>
              <a:chExt cx="1359375" cy="42926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0" y="-5080"/>
                <a:ext cx="1359375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359375" h="434340">
                    <a:moveTo>
                      <a:pt x="1341595" y="187960"/>
                    </a:moveTo>
                    <a:lnTo>
                      <a:pt x="1079975" y="11430"/>
                    </a:lnTo>
                    <a:cubicBezTo>
                      <a:pt x="1062195" y="0"/>
                      <a:pt x="1039335" y="3810"/>
                      <a:pt x="1026635" y="21590"/>
                    </a:cubicBezTo>
                    <a:cubicBezTo>
                      <a:pt x="1015205" y="39370"/>
                      <a:pt x="1019015" y="62230"/>
                      <a:pt x="1036795" y="74930"/>
                    </a:cubicBezTo>
                    <a:lnTo>
                      <a:pt x="1195545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195545" y="257810"/>
                    </a:lnTo>
                    <a:lnTo>
                      <a:pt x="1036795" y="364490"/>
                    </a:lnTo>
                    <a:cubicBezTo>
                      <a:pt x="1019015" y="375920"/>
                      <a:pt x="1015205" y="400050"/>
                      <a:pt x="1026635" y="417830"/>
                    </a:cubicBezTo>
                    <a:cubicBezTo>
                      <a:pt x="1034255" y="429260"/>
                      <a:pt x="1045685" y="434340"/>
                      <a:pt x="1058385" y="434340"/>
                    </a:cubicBezTo>
                    <a:cubicBezTo>
                      <a:pt x="1066005" y="434340"/>
                      <a:pt x="1073625" y="431800"/>
                      <a:pt x="1079975" y="427990"/>
                    </a:cubicBezTo>
                    <a:lnTo>
                      <a:pt x="1342865" y="251460"/>
                    </a:lnTo>
                    <a:cubicBezTo>
                      <a:pt x="1353025" y="243840"/>
                      <a:pt x="1359375" y="232410"/>
                      <a:pt x="1359375" y="219710"/>
                    </a:cubicBezTo>
                    <a:cubicBezTo>
                      <a:pt x="1359375" y="207010"/>
                      <a:pt x="1353025" y="195580"/>
                      <a:pt x="1341595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35" name="Group 3"/>
          <p:cNvGrpSpPr/>
          <p:nvPr/>
        </p:nvGrpSpPr>
        <p:grpSpPr>
          <a:xfrm>
            <a:off x="7663821" y="2598654"/>
            <a:ext cx="1188047" cy="641628"/>
            <a:chOff x="0" y="0"/>
            <a:chExt cx="1784474" cy="1070201"/>
          </a:xfrm>
        </p:grpSpPr>
        <p:grpSp>
          <p:nvGrpSpPr>
            <p:cNvPr id="36" name="Group 4"/>
            <p:cNvGrpSpPr/>
            <p:nvPr/>
          </p:nvGrpSpPr>
          <p:grpSpPr>
            <a:xfrm>
              <a:off x="0" y="0"/>
              <a:ext cx="1784474" cy="1070201"/>
              <a:chOff x="0" y="0"/>
              <a:chExt cx="865399" cy="518160"/>
            </a:xfrm>
          </p:grpSpPr>
          <p:sp>
            <p:nvSpPr>
              <p:cNvPr id="39" name="Freeform 5"/>
              <p:cNvSpPr/>
              <p:nvPr/>
            </p:nvSpPr>
            <p:spPr>
              <a:xfrm>
                <a:off x="6350" y="6360"/>
                <a:ext cx="852699" cy="506284"/>
              </a:xfrm>
              <a:custGeom>
                <a:avLst/>
                <a:gdLst/>
                <a:ahLst/>
                <a:cxnLst/>
                <a:rect l="l" t="t" r="r" b="b"/>
                <a:pathLst>
                  <a:path w="852699" h="506284">
                    <a:moveTo>
                      <a:pt x="252730" y="0"/>
                    </a:moveTo>
                    <a:lnTo>
                      <a:pt x="599969" y="0"/>
                    </a:lnTo>
                    <a:cubicBezTo>
                      <a:pt x="739669" y="0"/>
                      <a:pt x="852699" y="113215"/>
                      <a:pt x="852699" y="253143"/>
                    </a:cubicBezTo>
                    <a:cubicBezTo>
                      <a:pt x="852699" y="393070"/>
                      <a:pt x="739669" y="506285"/>
                      <a:pt x="599969" y="506285"/>
                    </a:cubicBezTo>
                    <a:lnTo>
                      <a:pt x="252730" y="506285"/>
                    </a:lnTo>
                    <a:cubicBezTo>
                      <a:pt x="113030" y="506285"/>
                      <a:pt x="0" y="393070"/>
                      <a:pt x="0" y="253143"/>
                    </a:cubicBezTo>
                    <a:cubicBezTo>
                      <a:pt x="0" y="113215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FD9B33"/>
              </a:solidFill>
            </p:spPr>
          </p:sp>
        </p:grpSp>
        <p:grpSp>
          <p:nvGrpSpPr>
            <p:cNvPr id="37" name="Group 6"/>
            <p:cNvGrpSpPr/>
            <p:nvPr/>
          </p:nvGrpSpPr>
          <p:grpSpPr>
            <a:xfrm>
              <a:off x="393198" y="401024"/>
              <a:ext cx="998079" cy="315171"/>
              <a:chOff x="0" y="0"/>
              <a:chExt cx="1359375" cy="429260"/>
            </a:xfrm>
          </p:grpSpPr>
          <p:sp>
            <p:nvSpPr>
              <p:cNvPr id="38" name="Freeform 7"/>
              <p:cNvSpPr/>
              <p:nvPr/>
            </p:nvSpPr>
            <p:spPr>
              <a:xfrm>
                <a:off x="0" y="-5080"/>
                <a:ext cx="1359375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359375" h="434340">
                    <a:moveTo>
                      <a:pt x="1341595" y="187960"/>
                    </a:moveTo>
                    <a:lnTo>
                      <a:pt x="1079975" y="11430"/>
                    </a:lnTo>
                    <a:cubicBezTo>
                      <a:pt x="1062195" y="0"/>
                      <a:pt x="1039335" y="3810"/>
                      <a:pt x="1026635" y="21590"/>
                    </a:cubicBezTo>
                    <a:cubicBezTo>
                      <a:pt x="1015205" y="39370"/>
                      <a:pt x="1019015" y="62230"/>
                      <a:pt x="1036795" y="74930"/>
                    </a:cubicBezTo>
                    <a:lnTo>
                      <a:pt x="1195545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195545" y="257810"/>
                    </a:lnTo>
                    <a:lnTo>
                      <a:pt x="1036795" y="364490"/>
                    </a:lnTo>
                    <a:cubicBezTo>
                      <a:pt x="1019015" y="375920"/>
                      <a:pt x="1015205" y="400050"/>
                      <a:pt x="1026635" y="417830"/>
                    </a:cubicBezTo>
                    <a:cubicBezTo>
                      <a:pt x="1034255" y="429260"/>
                      <a:pt x="1045685" y="434340"/>
                      <a:pt x="1058385" y="434340"/>
                    </a:cubicBezTo>
                    <a:cubicBezTo>
                      <a:pt x="1066005" y="434340"/>
                      <a:pt x="1073625" y="431800"/>
                      <a:pt x="1079975" y="427990"/>
                    </a:cubicBezTo>
                    <a:lnTo>
                      <a:pt x="1342865" y="251460"/>
                    </a:lnTo>
                    <a:cubicBezTo>
                      <a:pt x="1353025" y="243840"/>
                      <a:pt x="1359375" y="232410"/>
                      <a:pt x="1359375" y="219710"/>
                    </a:cubicBezTo>
                    <a:cubicBezTo>
                      <a:pt x="1359375" y="207010"/>
                      <a:pt x="1353025" y="195580"/>
                      <a:pt x="1341595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21724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30126" y="-46905"/>
            <a:ext cx="9067800" cy="105833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Group 3"/>
          <p:cNvGrpSpPr/>
          <p:nvPr/>
        </p:nvGrpSpPr>
        <p:grpSpPr>
          <a:xfrm>
            <a:off x="8824371" y="1857889"/>
            <a:ext cx="8420374" cy="1870989"/>
            <a:chOff x="0" y="0"/>
            <a:chExt cx="2678387" cy="795392"/>
          </a:xfrm>
        </p:grpSpPr>
        <p:sp>
          <p:nvSpPr>
            <p:cNvPr id="12" name="Freeform 4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5"/>
          <p:cNvGrpSpPr/>
          <p:nvPr/>
        </p:nvGrpSpPr>
        <p:grpSpPr>
          <a:xfrm>
            <a:off x="8824371" y="4323289"/>
            <a:ext cx="8420374" cy="1870989"/>
            <a:chOff x="0" y="0"/>
            <a:chExt cx="2678387" cy="795392"/>
          </a:xfrm>
        </p:grpSpPr>
        <p:sp>
          <p:nvSpPr>
            <p:cNvPr id="14" name="Freeform 6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7"/>
          <p:cNvGrpSpPr/>
          <p:nvPr/>
        </p:nvGrpSpPr>
        <p:grpSpPr>
          <a:xfrm>
            <a:off x="8748675" y="6813476"/>
            <a:ext cx="8496070" cy="1870989"/>
            <a:chOff x="0" y="0"/>
            <a:chExt cx="2678387" cy="795392"/>
          </a:xfrm>
        </p:grpSpPr>
        <p:sp>
          <p:nvSpPr>
            <p:cNvPr id="16" name="Freeform 8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3" name="TextBox 22"/>
          <p:cNvSpPr txBox="1"/>
          <p:nvPr/>
        </p:nvSpPr>
        <p:spPr>
          <a:xfrm>
            <a:off x="9136735" y="4884713"/>
            <a:ext cx="9438586" cy="824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60000"/>
              </a:lnSpc>
            </a:pPr>
            <a:r>
              <a:rPr lang="ru-RU" sz="8000" b="1" dirty="0"/>
              <a:t>Активная позиция </a:t>
            </a:r>
            <a:endParaRPr lang="ru-RU" sz="8000" dirty="0"/>
          </a:p>
        </p:txBody>
      </p:sp>
      <p:sp>
        <p:nvSpPr>
          <p:cNvPr id="22" name="TextBox 3"/>
          <p:cNvSpPr txBox="1"/>
          <p:nvPr/>
        </p:nvSpPr>
        <p:spPr>
          <a:xfrm>
            <a:off x="160695" y="4027676"/>
            <a:ext cx="7033535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8000" spc="-288" dirty="0">
                <a:latin typeface="Roboto Bold"/>
              </a:rPr>
              <a:t>Толерантность </a:t>
            </a:r>
            <a:r>
              <a:rPr lang="ru-RU" sz="8000" spc="-288" dirty="0">
                <a:ea typeface="+mn-lt"/>
                <a:cs typeface="+mn-lt"/>
              </a:rPr>
              <a:t>–</a:t>
            </a:r>
            <a:r>
              <a:rPr lang="ru-RU" sz="8000" spc="-288" dirty="0">
                <a:latin typeface="Roboto Bold"/>
              </a:rPr>
              <a:t> это</a:t>
            </a:r>
            <a:endParaRPr lang="en-US" sz="8000" spc="-288" dirty="0">
              <a:latin typeface="Roboto Bold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987339" y="2150679"/>
            <a:ext cx="8287532" cy="58122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"/>
          <p:cNvSpPr txBox="1"/>
          <p:nvPr/>
        </p:nvSpPr>
        <p:spPr>
          <a:xfrm>
            <a:off x="9106786" y="2219367"/>
            <a:ext cx="7033535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ru-RU" sz="8000" spc="-288" dirty="0"/>
              <a:t>Толерантность – это искусство жить с непохожими людьми</a:t>
            </a:r>
            <a:endParaRPr lang="en-US" sz="8000" spc="-288" dirty="0"/>
          </a:p>
        </p:txBody>
      </p:sp>
    </p:spTree>
    <p:extLst>
      <p:ext uri="{BB962C8B-B14F-4D97-AF65-F5344CB8AC3E}">
        <p14:creationId xmlns:p14="http://schemas.microsoft.com/office/powerpoint/2010/main" val="27492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628650" cy="10287000"/>
          </a:xfrm>
          <a:prstGeom prst="rect">
            <a:avLst/>
          </a:prstGeom>
          <a:solidFill>
            <a:srgbClr val="14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2050" name="Picture 2" descr="https://cdn.pixabay.com/photo/2017/09/26/18/36/brain-2789698__4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13" y="1523437"/>
            <a:ext cx="6706613" cy="440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8471033" y="3577080"/>
            <a:ext cx="1548872" cy="0"/>
          </a:xfrm>
          <a:prstGeom prst="line">
            <a:avLst/>
          </a:prstGeom>
          <a:ln w="57150">
            <a:solidFill>
              <a:srgbClr val="12C7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362874" y="2900270"/>
            <a:ext cx="17939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МОЗГ: 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358863" y="6284058"/>
            <a:ext cx="2004337" cy="3150"/>
          </a:xfrm>
          <a:prstGeom prst="line">
            <a:avLst/>
          </a:prstGeom>
          <a:ln w="57150">
            <a:solidFill>
              <a:srgbClr val="12C7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8259054" y="5579322"/>
            <a:ext cx="2398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УЧЕНЫЕ: 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445646" y="2821836"/>
            <a:ext cx="66793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spc="150" dirty="0">
                <a:latin typeface="Calibri" panose="020F0502020204030204" pitchFamily="34" charset="0"/>
                <a:cs typeface="Calibri" panose="020F0502020204030204" pitchFamily="34" charset="0"/>
              </a:rPr>
              <a:t>«Я – ксенофоб.</a:t>
            </a:r>
          </a:p>
          <a:p>
            <a:r>
              <a:rPr lang="ru-RU" sz="4000" spc="150" dirty="0">
                <a:latin typeface="Calibri" panose="020F0502020204030204" pitchFamily="34" charset="0"/>
                <a:cs typeface="Calibri" panose="020F0502020204030204" pitchFamily="34" charset="0"/>
              </a:rPr>
              <a:t>Общение с «иными» – стресс для меня!»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445646" y="5497762"/>
            <a:ext cx="6085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spc="150" dirty="0">
                <a:latin typeface="Calibri" panose="020F0502020204030204" pitchFamily="34" charset="0"/>
                <a:cs typeface="Calibri" panose="020F0502020204030204" pitchFamily="34" charset="0"/>
              </a:rPr>
              <a:t>«Стресс тем меньше, чем больше опыт общения с «иными»</a:t>
            </a:r>
          </a:p>
        </p:txBody>
      </p:sp>
      <p:sp>
        <p:nvSpPr>
          <p:cNvPr id="15" name="AutoShape 9"/>
          <p:cNvSpPr/>
          <p:nvPr/>
        </p:nvSpPr>
        <p:spPr>
          <a:xfrm>
            <a:off x="9412" y="7924197"/>
            <a:ext cx="18278588" cy="2362803"/>
          </a:xfrm>
          <a:prstGeom prst="rect">
            <a:avLst/>
          </a:prstGeom>
          <a:solidFill>
            <a:srgbClr val="14BFD6"/>
          </a:solidFill>
        </p:spPr>
      </p:sp>
      <p:grpSp>
        <p:nvGrpSpPr>
          <p:cNvPr id="16" name="Group 3"/>
          <p:cNvGrpSpPr/>
          <p:nvPr/>
        </p:nvGrpSpPr>
        <p:grpSpPr>
          <a:xfrm>
            <a:off x="2895600" y="8138801"/>
            <a:ext cx="12877799" cy="1870989"/>
            <a:chOff x="0" y="0"/>
            <a:chExt cx="2678387" cy="795392"/>
          </a:xfrm>
        </p:grpSpPr>
        <p:sp>
          <p:nvSpPr>
            <p:cNvPr id="18" name="Freeform 4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2"/>
          <p:cNvSpPr txBox="1"/>
          <p:nvPr/>
        </p:nvSpPr>
        <p:spPr>
          <a:xfrm>
            <a:off x="3522699" y="8484847"/>
            <a:ext cx="1181099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b="1" dirty="0"/>
              <a:t>ЧТО ДЕЛАТЬ ВЗРОСЛЫМ? </a:t>
            </a:r>
            <a:r>
              <a:rPr lang="ru-RU" sz="4000" dirty="0"/>
              <a:t>Создать  условия для получения опыта общения с разными людьми</a:t>
            </a:r>
          </a:p>
        </p:txBody>
      </p:sp>
      <p:sp>
        <p:nvSpPr>
          <p:cNvPr id="28" name="TextBox 3"/>
          <p:cNvSpPr txBox="1"/>
          <p:nvPr/>
        </p:nvSpPr>
        <p:spPr>
          <a:xfrm>
            <a:off x="3596844" y="119308"/>
            <a:ext cx="1412150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</a:pPr>
            <a:r>
              <a:rPr lang="ru-RU" sz="8000" spc="-288" dirty="0">
                <a:latin typeface="Roboto Bold"/>
              </a:rPr>
              <a:t>Мозг и толерантность</a:t>
            </a:r>
            <a:endParaRPr lang="en-US" sz="8000" spc="-288" dirty="0">
              <a:latin typeface="Roboto Bold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498636" y="9103287"/>
            <a:ext cx="5486400" cy="15370"/>
          </a:xfrm>
          <a:prstGeom prst="line">
            <a:avLst/>
          </a:prstGeom>
          <a:ln w="57150">
            <a:solidFill>
              <a:srgbClr val="12C7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69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2132224" y="850494"/>
            <a:ext cx="14073737" cy="2964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</a:pPr>
            <a:r>
              <a:rPr lang="ru-RU" sz="8000" spc="-80" dirty="0">
                <a:solidFill>
                  <a:srgbClr val="FFFFFF"/>
                </a:solidFill>
                <a:latin typeface="Roboto Bold"/>
              </a:rPr>
              <a:t>Как создать  условия для получения опыта общения с разными людьми?</a:t>
            </a:r>
          </a:p>
        </p:txBody>
      </p:sp>
      <p:grpSp>
        <p:nvGrpSpPr>
          <p:cNvPr id="7" name="Group 10"/>
          <p:cNvGrpSpPr/>
          <p:nvPr/>
        </p:nvGrpSpPr>
        <p:grpSpPr>
          <a:xfrm>
            <a:off x="1742643" y="4838700"/>
            <a:ext cx="4621105" cy="3604307"/>
            <a:chOff x="0" y="0"/>
            <a:chExt cx="1563189" cy="1219235"/>
          </a:xfrm>
        </p:grpSpPr>
        <p:sp>
          <p:nvSpPr>
            <p:cNvPr id="8" name="Freeform 11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12"/>
          <p:cNvGrpSpPr/>
          <p:nvPr/>
        </p:nvGrpSpPr>
        <p:grpSpPr>
          <a:xfrm>
            <a:off x="7005421" y="4838700"/>
            <a:ext cx="4621105" cy="3604307"/>
            <a:chOff x="0" y="0"/>
            <a:chExt cx="1563189" cy="1219235"/>
          </a:xfrm>
        </p:grpSpPr>
        <p:sp>
          <p:nvSpPr>
            <p:cNvPr id="10" name="Freeform 13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4"/>
          <p:cNvGrpSpPr/>
          <p:nvPr/>
        </p:nvGrpSpPr>
        <p:grpSpPr>
          <a:xfrm>
            <a:off x="12268200" y="4838700"/>
            <a:ext cx="4621105" cy="3604307"/>
            <a:chOff x="0" y="0"/>
            <a:chExt cx="1563189" cy="1219235"/>
          </a:xfrm>
        </p:grpSpPr>
        <p:sp>
          <p:nvSpPr>
            <p:cNvPr id="12" name="Freeform 15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6"/>
          <p:cNvSpPr txBox="1"/>
          <p:nvPr/>
        </p:nvSpPr>
        <p:spPr>
          <a:xfrm>
            <a:off x="1994418" y="6050995"/>
            <a:ext cx="4117554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Посещайте новые места, встречайтесь там с людьми</a:t>
            </a:r>
            <a:endParaRPr lang="en-US" sz="2800" spc="56" dirty="0"/>
          </a:p>
        </p:txBody>
      </p:sp>
      <p:sp>
        <p:nvSpPr>
          <p:cNvPr id="14" name="TextBox 17"/>
          <p:cNvSpPr txBox="1"/>
          <p:nvPr/>
        </p:nvSpPr>
        <p:spPr>
          <a:xfrm>
            <a:off x="2150420" y="5047828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1</a:t>
            </a:r>
          </a:p>
        </p:txBody>
      </p:sp>
      <p:sp>
        <p:nvSpPr>
          <p:cNvPr id="15" name="TextBox 19"/>
          <p:cNvSpPr txBox="1"/>
          <p:nvPr/>
        </p:nvSpPr>
        <p:spPr>
          <a:xfrm>
            <a:off x="7413198" y="5047828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2</a:t>
            </a:r>
          </a:p>
        </p:txBody>
      </p:sp>
      <p:sp>
        <p:nvSpPr>
          <p:cNvPr id="16" name="TextBox 20"/>
          <p:cNvSpPr txBox="1"/>
          <p:nvPr/>
        </p:nvSpPr>
        <p:spPr>
          <a:xfrm>
            <a:off x="12675977" y="6050995"/>
            <a:ext cx="3701958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ru-RU" sz="2800" spc="56" dirty="0">
                <a:latin typeface="Roboto Bold"/>
              </a:rPr>
              <a:t>Организуйте общешкольные события</a:t>
            </a:r>
            <a:endParaRPr lang="ru-RU" sz="2800" dirty="0"/>
          </a:p>
          <a:p>
            <a:pPr lvl="0">
              <a:lnSpc>
                <a:spcPts val="3640"/>
              </a:lnSpc>
              <a:spcBef>
                <a:spcPct val="0"/>
              </a:spcBef>
            </a:pPr>
            <a:endParaRPr lang="en-US" sz="2800" spc="56" dirty="0">
              <a:solidFill>
                <a:srgbClr val="14110F"/>
              </a:solidFill>
              <a:latin typeface="Roboto Bold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12675977" y="5047828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14110F">
                    <a:alpha val="29804"/>
                  </a:srgbClr>
                </a:solidFill>
                <a:latin typeface="Roboto"/>
              </a:rPr>
              <a:t>3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7257196" y="6028135"/>
            <a:ext cx="4117554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Приглашайте гостей, обеспечьте активную коммуникацию</a:t>
            </a:r>
            <a:endParaRPr lang="en-US" sz="2800" spc="56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19619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628650" cy="10287000"/>
          </a:xfrm>
          <a:prstGeom prst="rect">
            <a:avLst/>
          </a:prstGeom>
          <a:solidFill>
            <a:srgbClr val="14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2050" name="Picture 2" descr="https://cdn.pixabay.com/photo/2017/09/26/18/36/brain-2789698__4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13" y="1523437"/>
            <a:ext cx="6706613" cy="440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8471033" y="3577080"/>
            <a:ext cx="1548872" cy="0"/>
          </a:xfrm>
          <a:prstGeom prst="line">
            <a:avLst/>
          </a:prstGeom>
          <a:ln w="57150">
            <a:solidFill>
              <a:srgbClr val="12C7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362874" y="2900270"/>
            <a:ext cx="17939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МОЗГ: 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358863" y="6284058"/>
            <a:ext cx="2004337" cy="3150"/>
          </a:xfrm>
          <a:prstGeom prst="line">
            <a:avLst/>
          </a:prstGeom>
          <a:ln w="57150">
            <a:solidFill>
              <a:srgbClr val="12C7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8259054" y="5579322"/>
            <a:ext cx="2398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УЧЕНЫЕ: 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445646" y="2821836"/>
            <a:ext cx="66793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spc="150" dirty="0">
                <a:latin typeface="Calibri" panose="020F0502020204030204" pitchFamily="34" charset="0"/>
                <a:cs typeface="Calibri" panose="020F0502020204030204" pitchFamily="34" charset="0"/>
              </a:rPr>
              <a:t>«Я не сопереживаю «иным», их чувства мне безразличны!»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445645" y="5497762"/>
            <a:ext cx="72727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spc="150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4000" spc="150" dirty="0" err="1">
                <a:latin typeface="Calibri" panose="020F0502020204030204" pitchFamily="34" charset="0"/>
                <a:cs typeface="Calibri" panose="020F0502020204030204" pitchFamily="34" charset="0"/>
              </a:rPr>
              <a:t>Эмпатия</a:t>
            </a:r>
            <a:r>
              <a:rPr lang="ru-RU" sz="4000" spc="150" dirty="0">
                <a:latin typeface="Calibri" panose="020F0502020204030204" pitchFamily="34" charset="0"/>
                <a:cs typeface="Calibri" panose="020F0502020204030204" pitchFamily="34" charset="0"/>
              </a:rPr>
              <a:t> сильнее по отношению к представителям ин-групп»</a:t>
            </a:r>
          </a:p>
        </p:txBody>
      </p:sp>
      <p:sp>
        <p:nvSpPr>
          <p:cNvPr id="15" name="AutoShape 9"/>
          <p:cNvSpPr/>
          <p:nvPr/>
        </p:nvSpPr>
        <p:spPr>
          <a:xfrm>
            <a:off x="9412" y="7924197"/>
            <a:ext cx="18278588" cy="2362803"/>
          </a:xfrm>
          <a:prstGeom prst="rect">
            <a:avLst/>
          </a:prstGeom>
          <a:solidFill>
            <a:srgbClr val="14BFD6"/>
          </a:solidFill>
        </p:spPr>
      </p:sp>
      <p:grpSp>
        <p:nvGrpSpPr>
          <p:cNvPr id="16" name="Group 3"/>
          <p:cNvGrpSpPr/>
          <p:nvPr/>
        </p:nvGrpSpPr>
        <p:grpSpPr>
          <a:xfrm>
            <a:off x="2895600" y="8138801"/>
            <a:ext cx="12877799" cy="1870989"/>
            <a:chOff x="0" y="0"/>
            <a:chExt cx="2678387" cy="795392"/>
          </a:xfrm>
        </p:grpSpPr>
        <p:sp>
          <p:nvSpPr>
            <p:cNvPr id="18" name="Freeform 4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2"/>
          <p:cNvSpPr txBox="1"/>
          <p:nvPr/>
        </p:nvSpPr>
        <p:spPr>
          <a:xfrm>
            <a:off x="3522699" y="8484847"/>
            <a:ext cx="1181099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b="1" dirty="0"/>
              <a:t>ЧТО ДЕЛАТЬ ВЗРОСЛЫМ? </a:t>
            </a:r>
            <a:r>
              <a:rPr lang="ru-RU" sz="4000" dirty="0"/>
              <a:t>Создать  условия для формирования сложной социальной идентичности</a:t>
            </a:r>
          </a:p>
        </p:txBody>
      </p:sp>
      <p:sp>
        <p:nvSpPr>
          <p:cNvPr id="28" name="TextBox 3"/>
          <p:cNvSpPr txBox="1"/>
          <p:nvPr/>
        </p:nvSpPr>
        <p:spPr>
          <a:xfrm>
            <a:off x="3596844" y="119308"/>
            <a:ext cx="1412150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</a:pPr>
            <a:r>
              <a:rPr lang="ru-RU" sz="8000" spc="-288" dirty="0">
                <a:latin typeface="Roboto Bold"/>
              </a:rPr>
              <a:t>Мозг и толерантность</a:t>
            </a:r>
            <a:endParaRPr lang="en-US" sz="8000" spc="-288" dirty="0">
              <a:latin typeface="Roboto Bold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498636" y="9103287"/>
            <a:ext cx="5486400" cy="15370"/>
          </a:xfrm>
          <a:prstGeom prst="line">
            <a:avLst/>
          </a:prstGeom>
          <a:ln w="57150">
            <a:solidFill>
              <a:srgbClr val="12C7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2132224" y="850494"/>
            <a:ext cx="14073737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</a:pPr>
            <a:r>
              <a:rPr lang="ru-RU" sz="8000" spc="-80" dirty="0">
                <a:solidFill>
                  <a:srgbClr val="FFFFFF"/>
                </a:solidFill>
                <a:latin typeface="Roboto Bold"/>
              </a:rPr>
              <a:t>Как помочь сформировать сложную социальную идентичность?</a:t>
            </a:r>
          </a:p>
        </p:txBody>
      </p:sp>
      <p:grpSp>
        <p:nvGrpSpPr>
          <p:cNvPr id="7" name="Group 10"/>
          <p:cNvGrpSpPr/>
          <p:nvPr/>
        </p:nvGrpSpPr>
        <p:grpSpPr>
          <a:xfrm>
            <a:off x="1742643" y="4838700"/>
            <a:ext cx="4621105" cy="3604307"/>
            <a:chOff x="0" y="0"/>
            <a:chExt cx="1563189" cy="1219235"/>
          </a:xfrm>
        </p:grpSpPr>
        <p:sp>
          <p:nvSpPr>
            <p:cNvPr id="8" name="Freeform 11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12"/>
          <p:cNvGrpSpPr/>
          <p:nvPr/>
        </p:nvGrpSpPr>
        <p:grpSpPr>
          <a:xfrm>
            <a:off x="7005421" y="4838700"/>
            <a:ext cx="4621105" cy="3604307"/>
            <a:chOff x="0" y="0"/>
            <a:chExt cx="1563189" cy="1219235"/>
          </a:xfrm>
        </p:grpSpPr>
        <p:sp>
          <p:nvSpPr>
            <p:cNvPr id="10" name="Freeform 13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4"/>
          <p:cNvGrpSpPr/>
          <p:nvPr/>
        </p:nvGrpSpPr>
        <p:grpSpPr>
          <a:xfrm>
            <a:off x="12268200" y="4838700"/>
            <a:ext cx="4621105" cy="3604307"/>
            <a:chOff x="0" y="0"/>
            <a:chExt cx="1563189" cy="1219235"/>
          </a:xfrm>
        </p:grpSpPr>
        <p:sp>
          <p:nvSpPr>
            <p:cNvPr id="12" name="Freeform 15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6"/>
          <p:cNvSpPr txBox="1"/>
          <p:nvPr/>
        </p:nvSpPr>
        <p:spPr>
          <a:xfrm>
            <a:off x="1994418" y="6050995"/>
            <a:ext cx="411755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Создавайте для детей разные сообщества</a:t>
            </a:r>
            <a:endParaRPr lang="en-US" sz="2800" spc="56" dirty="0"/>
          </a:p>
        </p:txBody>
      </p:sp>
      <p:sp>
        <p:nvSpPr>
          <p:cNvPr id="14" name="TextBox 17"/>
          <p:cNvSpPr txBox="1"/>
          <p:nvPr/>
        </p:nvSpPr>
        <p:spPr>
          <a:xfrm>
            <a:off x="2150420" y="5047828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1</a:t>
            </a:r>
          </a:p>
        </p:txBody>
      </p:sp>
      <p:sp>
        <p:nvSpPr>
          <p:cNvPr id="15" name="TextBox 19"/>
          <p:cNvSpPr txBox="1"/>
          <p:nvPr/>
        </p:nvSpPr>
        <p:spPr>
          <a:xfrm>
            <a:off x="7413198" y="5047828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2</a:t>
            </a:r>
          </a:p>
        </p:txBody>
      </p:sp>
      <p:sp>
        <p:nvSpPr>
          <p:cNvPr id="16" name="TextBox 20"/>
          <p:cNvSpPr txBox="1"/>
          <p:nvPr/>
        </p:nvSpPr>
        <p:spPr>
          <a:xfrm>
            <a:off x="12675977" y="6050995"/>
            <a:ext cx="3701958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ru-RU" sz="2800" spc="56" dirty="0">
                <a:latin typeface="Roboto Bold"/>
              </a:rPr>
              <a:t>Делитесь своим опытом из разных социальных ролей</a:t>
            </a:r>
            <a:endParaRPr lang="ru-RU" sz="2800" dirty="0"/>
          </a:p>
          <a:p>
            <a:pPr lvl="0">
              <a:lnSpc>
                <a:spcPts val="3640"/>
              </a:lnSpc>
              <a:spcBef>
                <a:spcPct val="0"/>
              </a:spcBef>
            </a:pPr>
            <a:endParaRPr lang="en-US" sz="2800" spc="56" dirty="0">
              <a:solidFill>
                <a:srgbClr val="14110F"/>
              </a:solidFill>
              <a:latin typeface="Roboto Bold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12675977" y="5047828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14110F">
                    <a:alpha val="29804"/>
                  </a:srgbClr>
                </a:solidFill>
                <a:latin typeface="Roboto"/>
              </a:rPr>
              <a:t>3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7257196" y="6028135"/>
            <a:ext cx="4117554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Помогайте находить общее между собой и другими </a:t>
            </a:r>
            <a:endParaRPr lang="en-US" sz="2800" spc="56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8890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2132224" y="850494"/>
            <a:ext cx="14073737" cy="1979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</a:pPr>
            <a:r>
              <a:rPr lang="ru-RU" sz="8000" spc="-80" dirty="0">
                <a:solidFill>
                  <a:srgbClr val="FFFFFF"/>
                </a:solidFill>
                <a:latin typeface="Roboto Bold"/>
              </a:rPr>
              <a:t>Технологии развития социальной идентичности</a:t>
            </a:r>
          </a:p>
        </p:txBody>
      </p:sp>
      <p:grpSp>
        <p:nvGrpSpPr>
          <p:cNvPr id="7" name="Group 10"/>
          <p:cNvGrpSpPr/>
          <p:nvPr/>
        </p:nvGrpSpPr>
        <p:grpSpPr>
          <a:xfrm>
            <a:off x="1742643" y="3238500"/>
            <a:ext cx="6410757" cy="6553200"/>
            <a:chOff x="0" y="0"/>
            <a:chExt cx="1563189" cy="1219235"/>
          </a:xfrm>
        </p:grpSpPr>
        <p:sp>
          <p:nvSpPr>
            <p:cNvPr id="8" name="Freeform 11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20"/>
          <p:cNvSpPr txBox="1"/>
          <p:nvPr/>
        </p:nvSpPr>
        <p:spPr>
          <a:xfrm>
            <a:off x="2132224" y="3680954"/>
            <a:ext cx="5716376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ru-RU" sz="2800" spc="56" dirty="0">
                <a:latin typeface="Roboto Bold"/>
              </a:rPr>
              <a:t>КТО Я?</a:t>
            </a:r>
          </a:p>
          <a:p>
            <a:pPr marL="514350" indent="-514350">
              <a:lnSpc>
                <a:spcPts val="364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3200" spc="56" dirty="0"/>
              <a:t>Письменно 10 раз ответьте на вопрос «Кто Я?»</a:t>
            </a:r>
          </a:p>
          <a:p>
            <a:pPr marL="514350" indent="-514350">
              <a:lnSpc>
                <a:spcPts val="364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3200" spc="56" dirty="0"/>
              <a:t>Выберите актуальную идентичность, найдите единомышленников</a:t>
            </a:r>
          </a:p>
          <a:p>
            <a:pPr marL="514350" indent="-514350">
              <a:lnSpc>
                <a:spcPts val="364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3200" spc="56" dirty="0"/>
              <a:t>Вместе ответьте на вопросы: (1) Какие мы? (2) Что для нас важно? (3) Мы всегда… (4) Мы никогда…</a:t>
            </a:r>
          </a:p>
          <a:p>
            <a:pPr marL="514350" indent="-514350">
              <a:lnSpc>
                <a:spcPts val="364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3200" spc="56" dirty="0"/>
              <a:t>Сделайте  то же самое в другой группе с другой идентичностью</a:t>
            </a:r>
            <a:endParaRPr lang="ru-RU" sz="3200" dirty="0"/>
          </a:p>
          <a:p>
            <a:pPr lvl="0">
              <a:lnSpc>
                <a:spcPts val="3640"/>
              </a:lnSpc>
              <a:spcBef>
                <a:spcPct val="0"/>
              </a:spcBef>
            </a:pPr>
            <a:endParaRPr lang="en-US" sz="2800" spc="56" dirty="0">
              <a:solidFill>
                <a:srgbClr val="14110F"/>
              </a:solidFill>
              <a:latin typeface="Roboto Bold"/>
            </a:endParaRPr>
          </a:p>
        </p:txBody>
      </p:sp>
      <p:grpSp>
        <p:nvGrpSpPr>
          <p:cNvPr id="19" name="Group 10"/>
          <p:cNvGrpSpPr/>
          <p:nvPr/>
        </p:nvGrpSpPr>
        <p:grpSpPr>
          <a:xfrm>
            <a:off x="10015321" y="3252537"/>
            <a:ext cx="6410757" cy="6553200"/>
            <a:chOff x="0" y="0"/>
            <a:chExt cx="1563189" cy="1219235"/>
          </a:xfrm>
        </p:grpSpPr>
        <p:sp>
          <p:nvSpPr>
            <p:cNvPr id="20" name="Freeform 11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1" name="TextBox 20"/>
          <p:cNvSpPr txBox="1"/>
          <p:nvPr/>
        </p:nvSpPr>
        <p:spPr>
          <a:xfrm>
            <a:off x="10494859" y="3680954"/>
            <a:ext cx="5716376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ru-RU" sz="2800" spc="56" dirty="0">
                <a:latin typeface="Roboto Bold"/>
              </a:rPr>
              <a:t>СОЦИАЛЬНЫЙ АТОМ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endParaRPr lang="ru-RU" sz="2800" spc="56" dirty="0">
              <a:latin typeface="Roboto Bold"/>
            </a:endParaRPr>
          </a:p>
          <a:p>
            <a:pPr marL="514350" indent="-514350">
              <a:lnSpc>
                <a:spcPts val="364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3200" spc="56" dirty="0"/>
              <a:t>Нарисуйте атом, где в центре вы, а на орбитах – близкие люди</a:t>
            </a:r>
          </a:p>
          <a:p>
            <a:pPr marL="514350" indent="-514350">
              <a:lnSpc>
                <a:spcPts val="364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3200" spc="56" dirty="0"/>
              <a:t>Кто вы каждому из них? выпишите свои социальные роли</a:t>
            </a:r>
          </a:p>
          <a:p>
            <a:pPr marL="514350" indent="-514350">
              <a:lnSpc>
                <a:spcPts val="364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3200" spc="56" dirty="0"/>
              <a:t>Что они думают о вас, что ждут от вас?</a:t>
            </a:r>
          </a:p>
          <a:p>
            <a:pPr marL="514350" indent="-514350">
              <a:lnSpc>
                <a:spcPts val="364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3200" spc="56" dirty="0"/>
              <a:t>Сделайте  это по отношению к каждому близкому человеку</a:t>
            </a:r>
            <a:endParaRPr lang="ru-RU" sz="3200" dirty="0"/>
          </a:p>
          <a:p>
            <a:pPr lvl="0">
              <a:lnSpc>
                <a:spcPts val="3640"/>
              </a:lnSpc>
              <a:spcBef>
                <a:spcPct val="0"/>
              </a:spcBef>
            </a:pPr>
            <a:endParaRPr lang="en-US" sz="2800" spc="56" dirty="0">
              <a:solidFill>
                <a:srgbClr val="14110F"/>
              </a:solidFill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17828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628650" cy="10287000"/>
          </a:xfrm>
          <a:prstGeom prst="rect">
            <a:avLst/>
          </a:prstGeom>
          <a:solidFill>
            <a:srgbClr val="14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2050" name="Picture 2" descr="https://cdn.pixabay.com/photo/2017/09/26/18/36/brain-2789698__4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13" y="1523437"/>
            <a:ext cx="6706613" cy="440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8471033" y="3577080"/>
            <a:ext cx="1548872" cy="0"/>
          </a:xfrm>
          <a:prstGeom prst="line">
            <a:avLst/>
          </a:prstGeom>
          <a:ln w="57150">
            <a:solidFill>
              <a:srgbClr val="12C7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362874" y="2900270"/>
            <a:ext cx="17939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МОЗГ: 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358863" y="6284058"/>
            <a:ext cx="2004337" cy="3150"/>
          </a:xfrm>
          <a:prstGeom prst="line">
            <a:avLst/>
          </a:prstGeom>
          <a:ln w="57150">
            <a:solidFill>
              <a:srgbClr val="12C7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8259054" y="5579322"/>
            <a:ext cx="2398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УЧЕНЫЕ: 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445646" y="2821836"/>
            <a:ext cx="66793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spc="150" dirty="0">
                <a:latin typeface="Calibri" panose="020F0502020204030204" pitchFamily="34" charset="0"/>
                <a:cs typeface="Calibri" panose="020F0502020204030204" pitchFamily="34" charset="0"/>
              </a:rPr>
              <a:t>«Я экономичен.</a:t>
            </a:r>
          </a:p>
          <a:p>
            <a:r>
              <a:rPr lang="ru-RU" sz="4000" spc="150" dirty="0">
                <a:latin typeface="Calibri" panose="020F0502020204030204" pitchFamily="34" charset="0"/>
                <a:cs typeface="Calibri" panose="020F0502020204030204" pitchFamily="34" charset="0"/>
              </a:rPr>
              <a:t>Я предпочитаю готовые решения и простые пути. Стереотипы – мое всё»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445646" y="5497762"/>
            <a:ext cx="6085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spc="150" dirty="0">
                <a:latin typeface="Calibri" panose="020F0502020204030204" pitchFamily="34" charset="0"/>
                <a:cs typeface="Calibri" panose="020F0502020204030204" pitchFamily="34" charset="0"/>
              </a:rPr>
              <a:t>«Тренировка креативности повышает гибкость </a:t>
            </a:r>
          </a:p>
        </p:txBody>
      </p:sp>
      <p:sp>
        <p:nvSpPr>
          <p:cNvPr id="15" name="AutoShape 9"/>
          <p:cNvSpPr/>
          <p:nvPr/>
        </p:nvSpPr>
        <p:spPr>
          <a:xfrm>
            <a:off x="9412" y="7924197"/>
            <a:ext cx="18278588" cy="2362803"/>
          </a:xfrm>
          <a:prstGeom prst="rect">
            <a:avLst/>
          </a:prstGeom>
          <a:solidFill>
            <a:srgbClr val="14BFD6"/>
          </a:solidFill>
        </p:spPr>
      </p:sp>
      <p:grpSp>
        <p:nvGrpSpPr>
          <p:cNvPr id="16" name="Group 3"/>
          <p:cNvGrpSpPr/>
          <p:nvPr/>
        </p:nvGrpSpPr>
        <p:grpSpPr>
          <a:xfrm>
            <a:off x="2895600" y="8138801"/>
            <a:ext cx="12877799" cy="1870989"/>
            <a:chOff x="0" y="0"/>
            <a:chExt cx="2678387" cy="795392"/>
          </a:xfrm>
        </p:grpSpPr>
        <p:sp>
          <p:nvSpPr>
            <p:cNvPr id="18" name="Freeform 4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2"/>
          <p:cNvSpPr txBox="1"/>
          <p:nvPr/>
        </p:nvSpPr>
        <p:spPr>
          <a:xfrm>
            <a:off x="3522699" y="8484847"/>
            <a:ext cx="1181099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b="1" dirty="0"/>
              <a:t>ЧТО ДЕЛАТЬ ВЗРОСЛЫМ? </a:t>
            </a:r>
            <a:r>
              <a:rPr lang="ru-RU" sz="4000" dirty="0"/>
              <a:t>Создать условия для поиска «</a:t>
            </a:r>
            <a:r>
              <a:rPr lang="ru-RU" sz="4000" dirty="0" err="1"/>
              <a:t>нелобовых</a:t>
            </a:r>
            <a:r>
              <a:rPr lang="ru-RU" sz="4000" dirty="0"/>
              <a:t>» решений</a:t>
            </a:r>
          </a:p>
        </p:txBody>
      </p:sp>
      <p:sp>
        <p:nvSpPr>
          <p:cNvPr id="28" name="TextBox 3"/>
          <p:cNvSpPr txBox="1"/>
          <p:nvPr/>
        </p:nvSpPr>
        <p:spPr>
          <a:xfrm>
            <a:off x="3596844" y="119308"/>
            <a:ext cx="1412150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</a:pPr>
            <a:r>
              <a:rPr lang="ru-RU" sz="8000" spc="-288" dirty="0">
                <a:latin typeface="Roboto Bold"/>
              </a:rPr>
              <a:t>Мозг и толерантность</a:t>
            </a:r>
            <a:endParaRPr lang="en-US" sz="8000" spc="-288" dirty="0">
              <a:latin typeface="Roboto Bold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498636" y="9103287"/>
            <a:ext cx="5486400" cy="15370"/>
          </a:xfrm>
          <a:prstGeom prst="line">
            <a:avLst/>
          </a:prstGeom>
          <a:ln w="57150">
            <a:solidFill>
              <a:srgbClr val="12C7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5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457200" y="230637"/>
            <a:ext cx="1226068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ru-RU" sz="8000" spc="-288" dirty="0">
                <a:solidFill>
                  <a:schemeClr val="bg1"/>
                </a:solidFill>
                <a:latin typeface="Roboto Bold"/>
              </a:rPr>
              <a:t>Что такое </a:t>
            </a:r>
          </a:p>
          <a:p>
            <a:pPr marL="0" lvl="0" indent="0">
              <a:spcBef>
                <a:spcPct val="0"/>
              </a:spcBef>
            </a:pPr>
            <a:r>
              <a:rPr lang="ru-RU" sz="8000" spc="-288" dirty="0">
                <a:solidFill>
                  <a:schemeClr val="bg1"/>
                </a:solidFill>
                <a:latin typeface="Roboto Bold"/>
              </a:rPr>
              <a:t>ксенофобия?</a:t>
            </a:r>
            <a:endParaRPr lang="en-US" sz="8000" spc="-288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457200" y="4533900"/>
            <a:ext cx="9877647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80000"/>
              </a:lnSpc>
              <a:spcBef>
                <a:spcPct val="0"/>
              </a:spcBef>
            </a:pPr>
            <a:r>
              <a:rPr lang="en-US" sz="8000" spc="-288" dirty="0" err="1">
                <a:solidFill>
                  <a:schemeClr val="bg1"/>
                </a:solidFill>
                <a:latin typeface="Roboto Bold"/>
              </a:rPr>
              <a:t>Xenos</a:t>
            </a:r>
            <a:r>
              <a:rPr lang="en-US" sz="8000" spc="-288" dirty="0">
                <a:solidFill>
                  <a:schemeClr val="bg1"/>
                </a:solidFill>
                <a:latin typeface="Roboto Bold"/>
              </a:rPr>
              <a:t> </a:t>
            </a:r>
            <a:r>
              <a:rPr lang="ru-RU" sz="8000" spc="-28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чужой, инородец</a:t>
            </a:r>
            <a:endParaRPr lang="en-US" sz="8000" spc="-28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457200" y="8130316"/>
            <a:ext cx="82296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8000" spc="-288" dirty="0" err="1">
                <a:solidFill>
                  <a:schemeClr val="bg1"/>
                </a:solidFill>
                <a:latin typeface="Roboto Bold"/>
              </a:rPr>
              <a:t>Phobos</a:t>
            </a:r>
            <a:r>
              <a:rPr lang="ru-RU" sz="8000" spc="-288" dirty="0">
                <a:solidFill>
                  <a:schemeClr val="bg1"/>
                </a:solidFill>
                <a:latin typeface="Roboto Bold"/>
              </a:rPr>
              <a:t> </a:t>
            </a:r>
            <a:r>
              <a:rPr lang="ru-RU" sz="8000" spc="-28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страх</a:t>
            </a:r>
            <a:endParaRPr lang="en-US" sz="8000" spc="-288" dirty="0">
              <a:solidFill>
                <a:schemeClr val="bg1"/>
              </a:solidFill>
              <a:latin typeface="Roboto Bold"/>
            </a:endParaRPr>
          </a:p>
        </p:txBody>
      </p:sp>
      <p:pic>
        <p:nvPicPr>
          <p:cNvPr id="35842" name="Picture 2" descr="https://st2.depositphotos.com/5124529/7629/v/950/depositphotos_76290201-stock-illustration-rock-paintings-with-scenes-o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-16125"/>
            <a:ext cx="9601200" cy="1050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7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1563466" y="932198"/>
            <a:ext cx="15469976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</a:pPr>
            <a:r>
              <a:rPr lang="ru-RU" sz="8000" spc="-80" dirty="0">
                <a:solidFill>
                  <a:srgbClr val="FFFFFF"/>
                </a:solidFill>
                <a:latin typeface="Roboto Bold"/>
              </a:rPr>
              <a:t>Как противостоять ригидности?</a:t>
            </a:r>
          </a:p>
        </p:txBody>
      </p:sp>
      <p:grpSp>
        <p:nvGrpSpPr>
          <p:cNvPr id="7" name="Group 10"/>
          <p:cNvGrpSpPr/>
          <p:nvPr/>
        </p:nvGrpSpPr>
        <p:grpSpPr>
          <a:xfrm>
            <a:off x="1563466" y="2486941"/>
            <a:ext cx="4621105" cy="2734626"/>
            <a:chOff x="0" y="0"/>
            <a:chExt cx="1563189" cy="1219235"/>
          </a:xfrm>
        </p:grpSpPr>
        <p:sp>
          <p:nvSpPr>
            <p:cNvPr id="8" name="Freeform 11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12"/>
          <p:cNvGrpSpPr/>
          <p:nvPr/>
        </p:nvGrpSpPr>
        <p:grpSpPr>
          <a:xfrm>
            <a:off x="6826244" y="2486942"/>
            <a:ext cx="4621105" cy="2667000"/>
            <a:chOff x="0" y="0"/>
            <a:chExt cx="1563189" cy="1219235"/>
          </a:xfrm>
        </p:grpSpPr>
        <p:sp>
          <p:nvSpPr>
            <p:cNvPr id="10" name="Freeform 13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4"/>
          <p:cNvGrpSpPr/>
          <p:nvPr/>
        </p:nvGrpSpPr>
        <p:grpSpPr>
          <a:xfrm>
            <a:off x="12089023" y="2486942"/>
            <a:ext cx="4621105" cy="2667000"/>
            <a:chOff x="0" y="0"/>
            <a:chExt cx="1563189" cy="1219235"/>
          </a:xfrm>
        </p:grpSpPr>
        <p:sp>
          <p:nvSpPr>
            <p:cNvPr id="12" name="Freeform 15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6"/>
          <p:cNvSpPr txBox="1"/>
          <p:nvPr/>
        </p:nvSpPr>
        <p:spPr>
          <a:xfrm>
            <a:off x="1815241" y="3699236"/>
            <a:ext cx="411755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Тренируйте навык </a:t>
            </a:r>
            <a:r>
              <a:rPr lang="ru-RU" sz="2800" spc="56" dirty="0" err="1">
                <a:latin typeface="Roboto Bold"/>
              </a:rPr>
              <a:t>децентрации</a:t>
            </a:r>
            <a:endParaRPr lang="en-US" sz="2800" spc="56" dirty="0"/>
          </a:p>
        </p:txBody>
      </p:sp>
      <p:sp>
        <p:nvSpPr>
          <p:cNvPr id="14" name="TextBox 17"/>
          <p:cNvSpPr txBox="1"/>
          <p:nvPr/>
        </p:nvSpPr>
        <p:spPr>
          <a:xfrm>
            <a:off x="1971243" y="2696069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1</a:t>
            </a:r>
          </a:p>
        </p:txBody>
      </p:sp>
      <p:sp>
        <p:nvSpPr>
          <p:cNvPr id="15" name="TextBox 19"/>
          <p:cNvSpPr txBox="1"/>
          <p:nvPr/>
        </p:nvSpPr>
        <p:spPr>
          <a:xfrm>
            <a:off x="7234021" y="2696069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2</a:t>
            </a:r>
          </a:p>
        </p:txBody>
      </p:sp>
      <p:sp>
        <p:nvSpPr>
          <p:cNvPr id="16" name="TextBox 20"/>
          <p:cNvSpPr txBox="1"/>
          <p:nvPr/>
        </p:nvSpPr>
        <p:spPr>
          <a:xfrm>
            <a:off x="12496800" y="3699236"/>
            <a:ext cx="3701958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ru-RU" sz="2800" spc="56" dirty="0">
                <a:latin typeface="Roboto Bold"/>
              </a:rPr>
              <a:t>Демонстрируйте множественность верных решений</a:t>
            </a:r>
            <a:endParaRPr lang="ru-RU" sz="2800" dirty="0"/>
          </a:p>
          <a:p>
            <a:pPr lvl="0">
              <a:lnSpc>
                <a:spcPts val="3640"/>
              </a:lnSpc>
              <a:spcBef>
                <a:spcPct val="0"/>
              </a:spcBef>
            </a:pPr>
            <a:endParaRPr lang="en-US" sz="2800" spc="56" dirty="0">
              <a:solidFill>
                <a:srgbClr val="14110F"/>
              </a:solidFill>
              <a:latin typeface="Roboto Bold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12496800" y="2696069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14110F">
                    <a:alpha val="29804"/>
                  </a:srgbClr>
                </a:solidFill>
                <a:latin typeface="Roboto"/>
              </a:rPr>
              <a:t>3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7078019" y="3676376"/>
            <a:ext cx="4117554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Учите выходить «за плоскость»</a:t>
            </a:r>
            <a:endParaRPr lang="en-US" sz="2800" spc="56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842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</p:spPr>
      </p:pic>
      <p:grpSp>
        <p:nvGrpSpPr>
          <p:cNvPr id="7" name="Group 10"/>
          <p:cNvGrpSpPr/>
          <p:nvPr/>
        </p:nvGrpSpPr>
        <p:grpSpPr>
          <a:xfrm>
            <a:off x="1563466" y="2486941"/>
            <a:ext cx="4621105" cy="2734626"/>
            <a:chOff x="0" y="0"/>
            <a:chExt cx="1563189" cy="1219235"/>
          </a:xfrm>
        </p:grpSpPr>
        <p:sp>
          <p:nvSpPr>
            <p:cNvPr id="8" name="Freeform 11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12"/>
          <p:cNvGrpSpPr/>
          <p:nvPr/>
        </p:nvGrpSpPr>
        <p:grpSpPr>
          <a:xfrm>
            <a:off x="6826244" y="2486942"/>
            <a:ext cx="4621105" cy="2667000"/>
            <a:chOff x="0" y="0"/>
            <a:chExt cx="1563189" cy="1219235"/>
          </a:xfrm>
        </p:grpSpPr>
        <p:sp>
          <p:nvSpPr>
            <p:cNvPr id="10" name="Freeform 13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4"/>
          <p:cNvGrpSpPr/>
          <p:nvPr/>
        </p:nvGrpSpPr>
        <p:grpSpPr>
          <a:xfrm>
            <a:off x="12089023" y="2486942"/>
            <a:ext cx="4621105" cy="2667000"/>
            <a:chOff x="0" y="0"/>
            <a:chExt cx="1563189" cy="1219235"/>
          </a:xfrm>
        </p:grpSpPr>
        <p:sp>
          <p:nvSpPr>
            <p:cNvPr id="12" name="Freeform 15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6"/>
          <p:cNvSpPr txBox="1"/>
          <p:nvPr/>
        </p:nvSpPr>
        <p:spPr>
          <a:xfrm>
            <a:off x="1815241" y="3699236"/>
            <a:ext cx="411755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Тренируйте навык </a:t>
            </a:r>
            <a:r>
              <a:rPr lang="ru-RU" sz="2800" spc="56" dirty="0" err="1">
                <a:latin typeface="Roboto Bold"/>
              </a:rPr>
              <a:t>децентрации</a:t>
            </a:r>
            <a:endParaRPr lang="en-US" sz="2800" spc="56" dirty="0"/>
          </a:p>
        </p:txBody>
      </p:sp>
      <p:sp>
        <p:nvSpPr>
          <p:cNvPr id="14" name="TextBox 17"/>
          <p:cNvSpPr txBox="1"/>
          <p:nvPr/>
        </p:nvSpPr>
        <p:spPr>
          <a:xfrm>
            <a:off x="1971243" y="2696069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1</a:t>
            </a:r>
          </a:p>
        </p:txBody>
      </p:sp>
      <p:sp>
        <p:nvSpPr>
          <p:cNvPr id="15" name="TextBox 19"/>
          <p:cNvSpPr txBox="1"/>
          <p:nvPr/>
        </p:nvSpPr>
        <p:spPr>
          <a:xfrm>
            <a:off x="7234021" y="2696069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2</a:t>
            </a:r>
          </a:p>
        </p:txBody>
      </p:sp>
      <p:sp>
        <p:nvSpPr>
          <p:cNvPr id="16" name="TextBox 20"/>
          <p:cNvSpPr txBox="1"/>
          <p:nvPr/>
        </p:nvSpPr>
        <p:spPr>
          <a:xfrm>
            <a:off x="12496800" y="3699236"/>
            <a:ext cx="3701958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ru-RU" sz="2800" spc="56" dirty="0">
                <a:latin typeface="Roboto Bold"/>
              </a:rPr>
              <a:t>Демонстрируйте множественность верных решений</a:t>
            </a:r>
            <a:endParaRPr lang="ru-RU" sz="2800" dirty="0"/>
          </a:p>
          <a:p>
            <a:pPr lvl="0">
              <a:lnSpc>
                <a:spcPts val="3640"/>
              </a:lnSpc>
              <a:spcBef>
                <a:spcPct val="0"/>
              </a:spcBef>
            </a:pPr>
            <a:endParaRPr lang="en-US" sz="2800" spc="56" dirty="0">
              <a:solidFill>
                <a:srgbClr val="14110F"/>
              </a:solidFill>
              <a:latin typeface="Roboto Bold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12496800" y="2696069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14110F">
                    <a:alpha val="29804"/>
                  </a:srgbClr>
                </a:solidFill>
                <a:latin typeface="Roboto"/>
              </a:rPr>
              <a:t>3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7078019" y="3676376"/>
            <a:ext cx="4117554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Учите выходить «за плоскость»</a:t>
            </a:r>
            <a:endParaRPr lang="en-US" sz="2800" spc="56" dirty="0">
              <a:latin typeface="Roboto Bold"/>
            </a:endParaRPr>
          </a:p>
        </p:txBody>
      </p:sp>
      <p:grpSp>
        <p:nvGrpSpPr>
          <p:cNvPr id="19" name="Group 3"/>
          <p:cNvGrpSpPr/>
          <p:nvPr/>
        </p:nvGrpSpPr>
        <p:grpSpPr>
          <a:xfrm>
            <a:off x="1421871" y="5763492"/>
            <a:ext cx="10744200" cy="4112736"/>
            <a:chOff x="0" y="0"/>
            <a:chExt cx="2678387" cy="795392"/>
          </a:xfrm>
        </p:grpSpPr>
        <p:sp>
          <p:nvSpPr>
            <p:cNvPr id="20" name="Freeform 4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3"/>
          <p:cNvGrpSpPr/>
          <p:nvPr/>
        </p:nvGrpSpPr>
        <p:grpSpPr>
          <a:xfrm rot="5400000">
            <a:off x="1745772" y="5296590"/>
            <a:ext cx="1338355" cy="802651"/>
            <a:chOff x="0" y="0"/>
            <a:chExt cx="1784474" cy="1070201"/>
          </a:xfrm>
        </p:grpSpPr>
        <p:grpSp>
          <p:nvGrpSpPr>
            <p:cNvPr id="22" name="Group 4"/>
            <p:cNvGrpSpPr/>
            <p:nvPr/>
          </p:nvGrpSpPr>
          <p:grpSpPr>
            <a:xfrm>
              <a:off x="0" y="0"/>
              <a:ext cx="1784474" cy="1070201"/>
              <a:chOff x="0" y="0"/>
              <a:chExt cx="865399" cy="51816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6350" y="6360"/>
                <a:ext cx="852699" cy="506284"/>
              </a:xfrm>
              <a:custGeom>
                <a:avLst/>
                <a:gdLst/>
                <a:ahLst/>
                <a:cxnLst/>
                <a:rect l="l" t="t" r="r" b="b"/>
                <a:pathLst>
                  <a:path w="852699" h="506284">
                    <a:moveTo>
                      <a:pt x="252730" y="0"/>
                    </a:moveTo>
                    <a:lnTo>
                      <a:pt x="599969" y="0"/>
                    </a:lnTo>
                    <a:cubicBezTo>
                      <a:pt x="739669" y="0"/>
                      <a:pt x="852699" y="113215"/>
                      <a:pt x="852699" y="253143"/>
                    </a:cubicBezTo>
                    <a:cubicBezTo>
                      <a:pt x="852699" y="393070"/>
                      <a:pt x="739669" y="506285"/>
                      <a:pt x="599969" y="506285"/>
                    </a:cubicBezTo>
                    <a:lnTo>
                      <a:pt x="252730" y="506285"/>
                    </a:lnTo>
                    <a:cubicBezTo>
                      <a:pt x="113030" y="506285"/>
                      <a:pt x="0" y="393070"/>
                      <a:pt x="0" y="253143"/>
                    </a:cubicBezTo>
                    <a:cubicBezTo>
                      <a:pt x="0" y="113215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FD9B33"/>
              </a:solidFill>
            </p:spPr>
          </p:sp>
        </p:grpSp>
        <p:grpSp>
          <p:nvGrpSpPr>
            <p:cNvPr id="23" name="Group 6"/>
            <p:cNvGrpSpPr/>
            <p:nvPr/>
          </p:nvGrpSpPr>
          <p:grpSpPr>
            <a:xfrm>
              <a:off x="393198" y="401024"/>
              <a:ext cx="998079" cy="315171"/>
              <a:chOff x="0" y="0"/>
              <a:chExt cx="1359375" cy="429260"/>
            </a:xfrm>
          </p:grpSpPr>
          <p:sp>
            <p:nvSpPr>
              <p:cNvPr id="24" name="Freeform 7"/>
              <p:cNvSpPr/>
              <p:nvPr/>
            </p:nvSpPr>
            <p:spPr>
              <a:xfrm>
                <a:off x="0" y="-5080"/>
                <a:ext cx="1359375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359375" h="434340">
                    <a:moveTo>
                      <a:pt x="1341595" y="187960"/>
                    </a:moveTo>
                    <a:lnTo>
                      <a:pt x="1079975" y="11430"/>
                    </a:lnTo>
                    <a:cubicBezTo>
                      <a:pt x="1062195" y="0"/>
                      <a:pt x="1039335" y="3810"/>
                      <a:pt x="1026635" y="21590"/>
                    </a:cubicBezTo>
                    <a:cubicBezTo>
                      <a:pt x="1015205" y="39370"/>
                      <a:pt x="1019015" y="62230"/>
                      <a:pt x="1036795" y="74930"/>
                    </a:cubicBezTo>
                    <a:lnTo>
                      <a:pt x="1195545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195545" y="257810"/>
                    </a:lnTo>
                    <a:lnTo>
                      <a:pt x="1036795" y="364490"/>
                    </a:lnTo>
                    <a:cubicBezTo>
                      <a:pt x="1019015" y="375920"/>
                      <a:pt x="1015205" y="400050"/>
                      <a:pt x="1026635" y="417830"/>
                    </a:cubicBezTo>
                    <a:cubicBezTo>
                      <a:pt x="1034255" y="429260"/>
                      <a:pt x="1045685" y="434340"/>
                      <a:pt x="1058385" y="434340"/>
                    </a:cubicBezTo>
                    <a:cubicBezTo>
                      <a:pt x="1066005" y="434340"/>
                      <a:pt x="1073625" y="431800"/>
                      <a:pt x="1079975" y="427990"/>
                    </a:cubicBezTo>
                    <a:lnTo>
                      <a:pt x="1342865" y="251460"/>
                    </a:lnTo>
                    <a:cubicBezTo>
                      <a:pt x="1353025" y="243840"/>
                      <a:pt x="1359375" y="232410"/>
                      <a:pt x="1359375" y="219710"/>
                    </a:cubicBezTo>
                    <a:cubicBezTo>
                      <a:pt x="1359375" y="207010"/>
                      <a:pt x="1353025" y="195580"/>
                      <a:pt x="1341595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26" name="TextBox 16"/>
          <p:cNvSpPr txBox="1"/>
          <p:nvPr/>
        </p:nvSpPr>
        <p:spPr>
          <a:xfrm>
            <a:off x="1782967" y="6374406"/>
            <a:ext cx="1014815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«ТЕРЕМОК»</a:t>
            </a:r>
          </a:p>
          <a:p>
            <a:pPr marL="0" lvl="0" indent="0" algn="l">
              <a:lnSpc>
                <a:spcPts val="3640"/>
              </a:lnSpc>
            </a:pPr>
            <a:r>
              <a:rPr lang="ru-RU" sz="3200" spc="56" dirty="0"/>
              <a:t>Расскажите сказку от лица мышки, медведя, теремка, дорожки и пр. </a:t>
            </a:r>
            <a:endParaRPr lang="en-US" sz="3200" spc="56" dirty="0"/>
          </a:p>
        </p:txBody>
      </p:sp>
      <p:sp>
        <p:nvSpPr>
          <p:cNvPr id="27" name="TextBox 16"/>
          <p:cNvSpPr txBox="1"/>
          <p:nvPr/>
        </p:nvSpPr>
        <p:spPr>
          <a:xfrm>
            <a:off x="1719891" y="8055698"/>
            <a:ext cx="1014815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«ТОЧКА ЗРЕНИЯ»</a:t>
            </a:r>
          </a:p>
          <a:p>
            <a:pPr marL="0" lvl="0" indent="0" algn="l">
              <a:lnSpc>
                <a:spcPts val="3640"/>
              </a:lnSpc>
            </a:pPr>
            <a:r>
              <a:rPr lang="ru-RU" sz="3200" spc="56" dirty="0"/>
              <a:t>Распределите ребят по классу. Предложите описать то, что видит другой ученик с его мета</a:t>
            </a:r>
            <a:endParaRPr lang="en-US" sz="3200" spc="56" dirty="0"/>
          </a:p>
        </p:txBody>
      </p:sp>
      <p:sp>
        <p:nvSpPr>
          <p:cNvPr id="29" name="TextBox 7"/>
          <p:cNvSpPr txBox="1"/>
          <p:nvPr/>
        </p:nvSpPr>
        <p:spPr>
          <a:xfrm>
            <a:off x="1563466" y="932198"/>
            <a:ext cx="15469976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</a:pPr>
            <a:r>
              <a:rPr lang="ru-RU" sz="8000" spc="-80" dirty="0">
                <a:solidFill>
                  <a:srgbClr val="FFFFFF"/>
                </a:solidFill>
                <a:latin typeface="Roboto Bold"/>
              </a:rPr>
              <a:t>Как противостоять ригидности?</a:t>
            </a:r>
          </a:p>
        </p:txBody>
      </p:sp>
    </p:spTree>
    <p:extLst>
      <p:ext uri="{BB962C8B-B14F-4D97-AF65-F5344CB8AC3E}">
        <p14:creationId xmlns:p14="http://schemas.microsoft.com/office/powerpoint/2010/main" val="22517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2132224" y="850494"/>
            <a:ext cx="14073737" cy="995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</a:pPr>
            <a:r>
              <a:rPr lang="ru-RU" sz="8000" spc="-80" dirty="0">
                <a:solidFill>
                  <a:srgbClr val="FFFFFF"/>
                </a:solidFill>
                <a:latin typeface="Roboto Bold"/>
              </a:rPr>
              <a:t>Как тренировать систему 2?</a:t>
            </a:r>
          </a:p>
        </p:txBody>
      </p:sp>
      <p:grpSp>
        <p:nvGrpSpPr>
          <p:cNvPr id="7" name="Group 10"/>
          <p:cNvGrpSpPr/>
          <p:nvPr/>
        </p:nvGrpSpPr>
        <p:grpSpPr>
          <a:xfrm>
            <a:off x="1563466" y="2486941"/>
            <a:ext cx="4621105" cy="2734626"/>
            <a:chOff x="0" y="0"/>
            <a:chExt cx="1563189" cy="1219235"/>
          </a:xfrm>
        </p:grpSpPr>
        <p:sp>
          <p:nvSpPr>
            <p:cNvPr id="8" name="Freeform 11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12"/>
          <p:cNvGrpSpPr/>
          <p:nvPr/>
        </p:nvGrpSpPr>
        <p:grpSpPr>
          <a:xfrm>
            <a:off x="6826244" y="2486942"/>
            <a:ext cx="4621105" cy="2667000"/>
            <a:chOff x="0" y="0"/>
            <a:chExt cx="1563189" cy="1219235"/>
          </a:xfrm>
        </p:grpSpPr>
        <p:sp>
          <p:nvSpPr>
            <p:cNvPr id="10" name="Freeform 13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4"/>
          <p:cNvGrpSpPr/>
          <p:nvPr/>
        </p:nvGrpSpPr>
        <p:grpSpPr>
          <a:xfrm>
            <a:off x="12089023" y="2486942"/>
            <a:ext cx="4621105" cy="2667000"/>
            <a:chOff x="0" y="0"/>
            <a:chExt cx="1563189" cy="1219235"/>
          </a:xfrm>
        </p:grpSpPr>
        <p:sp>
          <p:nvSpPr>
            <p:cNvPr id="12" name="Freeform 15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6"/>
          <p:cNvSpPr txBox="1"/>
          <p:nvPr/>
        </p:nvSpPr>
        <p:spPr>
          <a:xfrm>
            <a:off x="1815241" y="3699236"/>
            <a:ext cx="411755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Тренируйте навык </a:t>
            </a:r>
            <a:r>
              <a:rPr lang="ru-RU" sz="2800" spc="56" dirty="0" err="1">
                <a:latin typeface="Roboto Bold"/>
              </a:rPr>
              <a:t>децентрации</a:t>
            </a:r>
            <a:endParaRPr lang="en-US" sz="2800" spc="56" dirty="0"/>
          </a:p>
        </p:txBody>
      </p:sp>
      <p:sp>
        <p:nvSpPr>
          <p:cNvPr id="14" name="TextBox 17"/>
          <p:cNvSpPr txBox="1"/>
          <p:nvPr/>
        </p:nvSpPr>
        <p:spPr>
          <a:xfrm>
            <a:off x="1971243" y="2696069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1</a:t>
            </a:r>
          </a:p>
        </p:txBody>
      </p:sp>
      <p:sp>
        <p:nvSpPr>
          <p:cNvPr id="15" name="TextBox 19"/>
          <p:cNvSpPr txBox="1"/>
          <p:nvPr/>
        </p:nvSpPr>
        <p:spPr>
          <a:xfrm>
            <a:off x="7234021" y="2696069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2</a:t>
            </a:r>
          </a:p>
        </p:txBody>
      </p:sp>
      <p:sp>
        <p:nvSpPr>
          <p:cNvPr id="16" name="TextBox 20"/>
          <p:cNvSpPr txBox="1"/>
          <p:nvPr/>
        </p:nvSpPr>
        <p:spPr>
          <a:xfrm>
            <a:off x="12496800" y="3699236"/>
            <a:ext cx="3701958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ru-RU" sz="2800" spc="56" dirty="0">
                <a:latin typeface="Roboto Bold"/>
              </a:rPr>
              <a:t>Демонстрируйте множественность верных решений</a:t>
            </a:r>
            <a:endParaRPr lang="ru-RU" sz="2800" dirty="0"/>
          </a:p>
          <a:p>
            <a:pPr lvl="0">
              <a:lnSpc>
                <a:spcPts val="3640"/>
              </a:lnSpc>
              <a:spcBef>
                <a:spcPct val="0"/>
              </a:spcBef>
            </a:pPr>
            <a:endParaRPr lang="en-US" sz="2800" spc="56" dirty="0">
              <a:solidFill>
                <a:srgbClr val="14110F"/>
              </a:solidFill>
              <a:latin typeface="Roboto Bold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12496800" y="2696069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14110F">
                    <a:alpha val="29804"/>
                  </a:srgbClr>
                </a:solidFill>
                <a:latin typeface="Roboto"/>
              </a:rPr>
              <a:t>3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7078019" y="3676376"/>
            <a:ext cx="4117554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Учите выходить «за плоскость»</a:t>
            </a:r>
            <a:endParaRPr lang="en-US" sz="2800" spc="56" dirty="0">
              <a:latin typeface="Roboto Bold"/>
            </a:endParaRPr>
          </a:p>
        </p:txBody>
      </p:sp>
      <p:grpSp>
        <p:nvGrpSpPr>
          <p:cNvPr id="19" name="Group 3"/>
          <p:cNvGrpSpPr/>
          <p:nvPr/>
        </p:nvGrpSpPr>
        <p:grpSpPr>
          <a:xfrm>
            <a:off x="5273723" y="5756273"/>
            <a:ext cx="8061277" cy="4112736"/>
            <a:chOff x="0" y="0"/>
            <a:chExt cx="2678387" cy="795392"/>
          </a:xfrm>
        </p:grpSpPr>
        <p:sp>
          <p:nvSpPr>
            <p:cNvPr id="20" name="Freeform 4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3"/>
          <p:cNvGrpSpPr/>
          <p:nvPr/>
        </p:nvGrpSpPr>
        <p:grpSpPr>
          <a:xfrm rot="5400000">
            <a:off x="8435228" y="5141852"/>
            <a:ext cx="1338355" cy="802651"/>
            <a:chOff x="0" y="0"/>
            <a:chExt cx="1784474" cy="1070201"/>
          </a:xfrm>
        </p:grpSpPr>
        <p:grpSp>
          <p:nvGrpSpPr>
            <p:cNvPr id="22" name="Group 4"/>
            <p:cNvGrpSpPr/>
            <p:nvPr/>
          </p:nvGrpSpPr>
          <p:grpSpPr>
            <a:xfrm>
              <a:off x="0" y="0"/>
              <a:ext cx="1784474" cy="1070201"/>
              <a:chOff x="0" y="0"/>
              <a:chExt cx="865399" cy="51816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6350" y="6360"/>
                <a:ext cx="852699" cy="506284"/>
              </a:xfrm>
              <a:custGeom>
                <a:avLst/>
                <a:gdLst/>
                <a:ahLst/>
                <a:cxnLst/>
                <a:rect l="l" t="t" r="r" b="b"/>
                <a:pathLst>
                  <a:path w="852699" h="506284">
                    <a:moveTo>
                      <a:pt x="252730" y="0"/>
                    </a:moveTo>
                    <a:lnTo>
                      <a:pt x="599969" y="0"/>
                    </a:lnTo>
                    <a:cubicBezTo>
                      <a:pt x="739669" y="0"/>
                      <a:pt x="852699" y="113215"/>
                      <a:pt x="852699" y="253143"/>
                    </a:cubicBezTo>
                    <a:cubicBezTo>
                      <a:pt x="852699" y="393070"/>
                      <a:pt x="739669" y="506285"/>
                      <a:pt x="599969" y="506285"/>
                    </a:cubicBezTo>
                    <a:lnTo>
                      <a:pt x="252730" y="506285"/>
                    </a:lnTo>
                    <a:cubicBezTo>
                      <a:pt x="113030" y="506285"/>
                      <a:pt x="0" y="393070"/>
                      <a:pt x="0" y="253143"/>
                    </a:cubicBezTo>
                    <a:cubicBezTo>
                      <a:pt x="0" y="113215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FD9B33"/>
              </a:solidFill>
            </p:spPr>
          </p:sp>
        </p:grpSp>
        <p:grpSp>
          <p:nvGrpSpPr>
            <p:cNvPr id="23" name="Group 6"/>
            <p:cNvGrpSpPr/>
            <p:nvPr/>
          </p:nvGrpSpPr>
          <p:grpSpPr>
            <a:xfrm>
              <a:off x="393198" y="401024"/>
              <a:ext cx="998079" cy="315171"/>
              <a:chOff x="0" y="0"/>
              <a:chExt cx="1359375" cy="429260"/>
            </a:xfrm>
          </p:grpSpPr>
          <p:sp>
            <p:nvSpPr>
              <p:cNvPr id="24" name="Freeform 7"/>
              <p:cNvSpPr/>
              <p:nvPr/>
            </p:nvSpPr>
            <p:spPr>
              <a:xfrm>
                <a:off x="0" y="-5080"/>
                <a:ext cx="1359375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359375" h="434340">
                    <a:moveTo>
                      <a:pt x="1341595" y="187960"/>
                    </a:moveTo>
                    <a:lnTo>
                      <a:pt x="1079975" y="11430"/>
                    </a:lnTo>
                    <a:cubicBezTo>
                      <a:pt x="1062195" y="0"/>
                      <a:pt x="1039335" y="3810"/>
                      <a:pt x="1026635" y="21590"/>
                    </a:cubicBezTo>
                    <a:cubicBezTo>
                      <a:pt x="1015205" y="39370"/>
                      <a:pt x="1019015" y="62230"/>
                      <a:pt x="1036795" y="74930"/>
                    </a:cubicBezTo>
                    <a:lnTo>
                      <a:pt x="1195545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195545" y="257810"/>
                    </a:lnTo>
                    <a:lnTo>
                      <a:pt x="1036795" y="364490"/>
                    </a:lnTo>
                    <a:cubicBezTo>
                      <a:pt x="1019015" y="375920"/>
                      <a:pt x="1015205" y="400050"/>
                      <a:pt x="1026635" y="417830"/>
                    </a:cubicBezTo>
                    <a:cubicBezTo>
                      <a:pt x="1034255" y="429260"/>
                      <a:pt x="1045685" y="434340"/>
                      <a:pt x="1058385" y="434340"/>
                    </a:cubicBezTo>
                    <a:cubicBezTo>
                      <a:pt x="1066005" y="434340"/>
                      <a:pt x="1073625" y="431800"/>
                      <a:pt x="1079975" y="427990"/>
                    </a:cubicBezTo>
                    <a:lnTo>
                      <a:pt x="1342865" y="251460"/>
                    </a:lnTo>
                    <a:cubicBezTo>
                      <a:pt x="1353025" y="243840"/>
                      <a:pt x="1359375" y="232410"/>
                      <a:pt x="1359375" y="219710"/>
                    </a:cubicBezTo>
                    <a:cubicBezTo>
                      <a:pt x="1359375" y="207010"/>
                      <a:pt x="1353025" y="195580"/>
                      <a:pt x="1341595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26" name="TextBox 16"/>
          <p:cNvSpPr txBox="1"/>
          <p:nvPr/>
        </p:nvSpPr>
        <p:spPr>
          <a:xfrm>
            <a:off x="5462421" y="6127835"/>
            <a:ext cx="825357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«ТОРТИК»</a:t>
            </a:r>
          </a:p>
          <a:p>
            <a:pPr marL="0" lvl="0" indent="0" algn="l">
              <a:lnSpc>
                <a:spcPts val="3640"/>
              </a:lnSpc>
            </a:pPr>
            <a:r>
              <a:rPr lang="ru-RU" sz="3200" spc="56" dirty="0"/>
              <a:t>Какое минимальное количество надрезов нужно сделать, чтобы разрезать торт на 8 частей?</a:t>
            </a:r>
            <a:endParaRPr lang="en-US" sz="3200" spc="56" dirty="0"/>
          </a:p>
        </p:txBody>
      </p:sp>
    </p:spTree>
    <p:extLst>
      <p:ext uri="{BB962C8B-B14F-4D97-AF65-F5344CB8AC3E}">
        <p14:creationId xmlns:p14="http://schemas.microsoft.com/office/powerpoint/2010/main" val="11178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2132224" y="850494"/>
            <a:ext cx="14073737" cy="995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</a:pPr>
            <a:r>
              <a:rPr lang="ru-RU" sz="8000" spc="-80" dirty="0">
                <a:solidFill>
                  <a:srgbClr val="FFFFFF"/>
                </a:solidFill>
                <a:latin typeface="Roboto Bold"/>
              </a:rPr>
              <a:t>Как тренировать систему 2?</a:t>
            </a:r>
          </a:p>
        </p:txBody>
      </p:sp>
      <p:grpSp>
        <p:nvGrpSpPr>
          <p:cNvPr id="7" name="Group 10"/>
          <p:cNvGrpSpPr/>
          <p:nvPr/>
        </p:nvGrpSpPr>
        <p:grpSpPr>
          <a:xfrm>
            <a:off x="1563466" y="2486941"/>
            <a:ext cx="4621105" cy="2734626"/>
            <a:chOff x="0" y="0"/>
            <a:chExt cx="1563189" cy="1219235"/>
          </a:xfrm>
        </p:grpSpPr>
        <p:sp>
          <p:nvSpPr>
            <p:cNvPr id="8" name="Freeform 11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12"/>
          <p:cNvGrpSpPr/>
          <p:nvPr/>
        </p:nvGrpSpPr>
        <p:grpSpPr>
          <a:xfrm>
            <a:off x="6826244" y="2486942"/>
            <a:ext cx="4621105" cy="2667000"/>
            <a:chOff x="0" y="0"/>
            <a:chExt cx="1563189" cy="1219235"/>
          </a:xfrm>
        </p:grpSpPr>
        <p:sp>
          <p:nvSpPr>
            <p:cNvPr id="10" name="Freeform 13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4"/>
          <p:cNvGrpSpPr/>
          <p:nvPr/>
        </p:nvGrpSpPr>
        <p:grpSpPr>
          <a:xfrm>
            <a:off x="12089023" y="2486942"/>
            <a:ext cx="4621105" cy="2667000"/>
            <a:chOff x="0" y="0"/>
            <a:chExt cx="1563189" cy="1219235"/>
          </a:xfrm>
        </p:grpSpPr>
        <p:sp>
          <p:nvSpPr>
            <p:cNvPr id="12" name="Freeform 15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6"/>
          <p:cNvSpPr txBox="1"/>
          <p:nvPr/>
        </p:nvSpPr>
        <p:spPr>
          <a:xfrm>
            <a:off x="1815241" y="3699236"/>
            <a:ext cx="411755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Тренируйте навык </a:t>
            </a:r>
            <a:r>
              <a:rPr lang="ru-RU" sz="2800" spc="56" dirty="0" err="1">
                <a:latin typeface="Roboto Bold"/>
              </a:rPr>
              <a:t>децентрации</a:t>
            </a:r>
            <a:endParaRPr lang="en-US" sz="2800" spc="56" dirty="0"/>
          </a:p>
        </p:txBody>
      </p:sp>
      <p:sp>
        <p:nvSpPr>
          <p:cNvPr id="14" name="TextBox 17"/>
          <p:cNvSpPr txBox="1"/>
          <p:nvPr/>
        </p:nvSpPr>
        <p:spPr>
          <a:xfrm>
            <a:off x="1971243" y="2696069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1</a:t>
            </a:r>
          </a:p>
        </p:txBody>
      </p:sp>
      <p:sp>
        <p:nvSpPr>
          <p:cNvPr id="15" name="TextBox 19"/>
          <p:cNvSpPr txBox="1"/>
          <p:nvPr/>
        </p:nvSpPr>
        <p:spPr>
          <a:xfrm>
            <a:off x="7234021" y="2696069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2</a:t>
            </a:r>
          </a:p>
        </p:txBody>
      </p:sp>
      <p:sp>
        <p:nvSpPr>
          <p:cNvPr id="16" name="TextBox 20"/>
          <p:cNvSpPr txBox="1"/>
          <p:nvPr/>
        </p:nvSpPr>
        <p:spPr>
          <a:xfrm>
            <a:off x="12496800" y="3699236"/>
            <a:ext cx="3701958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ru-RU" sz="2800" spc="56" dirty="0">
                <a:latin typeface="Roboto Bold"/>
              </a:rPr>
              <a:t>Демонстрируйте множественность верных решений</a:t>
            </a:r>
            <a:endParaRPr lang="ru-RU" sz="2800" dirty="0"/>
          </a:p>
          <a:p>
            <a:pPr lvl="0">
              <a:lnSpc>
                <a:spcPts val="3640"/>
              </a:lnSpc>
              <a:spcBef>
                <a:spcPct val="0"/>
              </a:spcBef>
            </a:pPr>
            <a:endParaRPr lang="en-US" sz="2800" spc="56" dirty="0">
              <a:solidFill>
                <a:srgbClr val="14110F"/>
              </a:solidFill>
              <a:latin typeface="Roboto Bold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12496800" y="2696069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14110F">
                    <a:alpha val="29804"/>
                  </a:srgbClr>
                </a:solidFill>
                <a:latin typeface="Roboto"/>
              </a:rPr>
              <a:t>3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7078019" y="3676376"/>
            <a:ext cx="4117554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Учите выходить «за плоскость»</a:t>
            </a:r>
            <a:endParaRPr lang="en-US" sz="2800" spc="56" dirty="0">
              <a:latin typeface="Roboto Bold"/>
            </a:endParaRPr>
          </a:p>
        </p:txBody>
      </p:sp>
      <p:grpSp>
        <p:nvGrpSpPr>
          <p:cNvPr id="19" name="Group 3"/>
          <p:cNvGrpSpPr/>
          <p:nvPr/>
        </p:nvGrpSpPr>
        <p:grpSpPr>
          <a:xfrm>
            <a:off x="5273723" y="5756273"/>
            <a:ext cx="8061277" cy="4112736"/>
            <a:chOff x="0" y="0"/>
            <a:chExt cx="2678387" cy="795392"/>
          </a:xfrm>
        </p:grpSpPr>
        <p:sp>
          <p:nvSpPr>
            <p:cNvPr id="20" name="Freeform 4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3"/>
          <p:cNvGrpSpPr/>
          <p:nvPr/>
        </p:nvGrpSpPr>
        <p:grpSpPr>
          <a:xfrm rot="5400000">
            <a:off x="8435228" y="5141852"/>
            <a:ext cx="1338355" cy="802651"/>
            <a:chOff x="0" y="0"/>
            <a:chExt cx="1784474" cy="1070201"/>
          </a:xfrm>
        </p:grpSpPr>
        <p:grpSp>
          <p:nvGrpSpPr>
            <p:cNvPr id="22" name="Group 4"/>
            <p:cNvGrpSpPr/>
            <p:nvPr/>
          </p:nvGrpSpPr>
          <p:grpSpPr>
            <a:xfrm>
              <a:off x="0" y="0"/>
              <a:ext cx="1784474" cy="1070201"/>
              <a:chOff x="0" y="0"/>
              <a:chExt cx="865399" cy="51816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6350" y="6360"/>
                <a:ext cx="852699" cy="506284"/>
              </a:xfrm>
              <a:custGeom>
                <a:avLst/>
                <a:gdLst/>
                <a:ahLst/>
                <a:cxnLst/>
                <a:rect l="l" t="t" r="r" b="b"/>
                <a:pathLst>
                  <a:path w="852699" h="506284">
                    <a:moveTo>
                      <a:pt x="252730" y="0"/>
                    </a:moveTo>
                    <a:lnTo>
                      <a:pt x="599969" y="0"/>
                    </a:lnTo>
                    <a:cubicBezTo>
                      <a:pt x="739669" y="0"/>
                      <a:pt x="852699" y="113215"/>
                      <a:pt x="852699" y="253143"/>
                    </a:cubicBezTo>
                    <a:cubicBezTo>
                      <a:pt x="852699" y="393070"/>
                      <a:pt x="739669" y="506285"/>
                      <a:pt x="599969" y="506285"/>
                    </a:cubicBezTo>
                    <a:lnTo>
                      <a:pt x="252730" y="506285"/>
                    </a:lnTo>
                    <a:cubicBezTo>
                      <a:pt x="113030" y="506285"/>
                      <a:pt x="0" y="393070"/>
                      <a:pt x="0" y="253143"/>
                    </a:cubicBezTo>
                    <a:cubicBezTo>
                      <a:pt x="0" y="113215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FD9B33"/>
              </a:solidFill>
            </p:spPr>
          </p:sp>
        </p:grpSp>
        <p:grpSp>
          <p:nvGrpSpPr>
            <p:cNvPr id="23" name="Group 6"/>
            <p:cNvGrpSpPr/>
            <p:nvPr/>
          </p:nvGrpSpPr>
          <p:grpSpPr>
            <a:xfrm>
              <a:off x="393198" y="401024"/>
              <a:ext cx="998079" cy="315171"/>
              <a:chOff x="0" y="0"/>
              <a:chExt cx="1359375" cy="429260"/>
            </a:xfrm>
          </p:grpSpPr>
          <p:sp>
            <p:nvSpPr>
              <p:cNvPr id="24" name="Freeform 7"/>
              <p:cNvSpPr/>
              <p:nvPr/>
            </p:nvSpPr>
            <p:spPr>
              <a:xfrm>
                <a:off x="0" y="-5080"/>
                <a:ext cx="1359375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359375" h="434340">
                    <a:moveTo>
                      <a:pt x="1341595" y="187960"/>
                    </a:moveTo>
                    <a:lnTo>
                      <a:pt x="1079975" y="11430"/>
                    </a:lnTo>
                    <a:cubicBezTo>
                      <a:pt x="1062195" y="0"/>
                      <a:pt x="1039335" y="3810"/>
                      <a:pt x="1026635" y="21590"/>
                    </a:cubicBezTo>
                    <a:cubicBezTo>
                      <a:pt x="1015205" y="39370"/>
                      <a:pt x="1019015" y="62230"/>
                      <a:pt x="1036795" y="74930"/>
                    </a:cubicBezTo>
                    <a:lnTo>
                      <a:pt x="1195545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195545" y="257810"/>
                    </a:lnTo>
                    <a:lnTo>
                      <a:pt x="1036795" y="364490"/>
                    </a:lnTo>
                    <a:cubicBezTo>
                      <a:pt x="1019015" y="375920"/>
                      <a:pt x="1015205" y="400050"/>
                      <a:pt x="1026635" y="417830"/>
                    </a:cubicBezTo>
                    <a:cubicBezTo>
                      <a:pt x="1034255" y="429260"/>
                      <a:pt x="1045685" y="434340"/>
                      <a:pt x="1058385" y="434340"/>
                    </a:cubicBezTo>
                    <a:cubicBezTo>
                      <a:pt x="1066005" y="434340"/>
                      <a:pt x="1073625" y="431800"/>
                      <a:pt x="1079975" y="427990"/>
                    </a:cubicBezTo>
                    <a:lnTo>
                      <a:pt x="1342865" y="251460"/>
                    </a:lnTo>
                    <a:cubicBezTo>
                      <a:pt x="1353025" y="243840"/>
                      <a:pt x="1359375" y="232410"/>
                      <a:pt x="1359375" y="219710"/>
                    </a:cubicBezTo>
                    <a:cubicBezTo>
                      <a:pt x="1359375" y="207010"/>
                      <a:pt x="1353025" y="195580"/>
                      <a:pt x="1341595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26" name="TextBox 16"/>
          <p:cNvSpPr txBox="1"/>
          <p:nvPr/>
        </p:nvSpPr>
        <p:spPr>
          <a:xfrm>
            <a:off x="5462421" y="6127835"/>
            <a:ext cx="825357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«ТОРТИК»</a:t>
            </a:r>
          </a:p>
          <a:p>
            <a:pPr marL="0" lvl="0" indent="0" algn="l">
              <a:lnSpc>
                <a:spcPts val="3640"/>
              </a:lnSpc>
            </a:pPr>
            <a:r>
              <a:rPr lang="ru-RU" sz="3200" spc="56" dirty="0"/>
              <a:t>Какое минимальное количество надрезов нужно сделать, чтобы разрезать торт на 8 частей?</a:t>
            </a:r>
            <a:endParaRPr lang="en-US" sz="3200" spc="56" dirty="0"/>
          </a:p>
        </p:txBody>
      </p:sp>
      <p:pic>
        <p:nvPicPr>
          <p:cNvPr id="40964" name="Picture 4" descr="https://luneeva.ru/wp-content/uploads/2013/08/i07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435" y="7621546"/>
            <a:ext cx="2359177" cy="207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</p:spPr>
      </p:pic>
      <p:grpSp>
        <p:nvGrpSpPr>
          <p:cNvPr id="7" name="Group 10"/>
          <p:cNvGrpSpPr/>
          <p:nvPr/>
        </p:nvGrpSpPr>
        <p:grpSpPr>
          <a:xfrm>
            <a:off x="1563466" y="2486941"/>
            <a:ext cx="4621105" cy="2734626"/>
            <a:chOff x="0" y="0"/>
            <a:chExt cx="1563189" cy="1219235"/>
          </a:xfrm>
        </p:grpSpPr>
        <p:sp>
          <p:nvSpPr>
            <p:cNvPr id="8" name="Freeform 11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12"/>
          <p:cNvGrpSpPr/>
          <p:nvPr/>
        </p:nvGrpSpPr>
        <p:grpSpPr>
          <a:xfrm>
            <a:off x="6826244" y="2486942"/>
            <a:ext cx="4621105" cy="2667000"/>
            <a:chOff x="0" y="0"/>
            <a:chExt cx="1563189" cy="1219235"/>
          </a:xfrm>
        </p:grpSpPr>
        <p:sp>
          <p:nvSpPr>
            <p:cNvPr id="10" name="Freeform 13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4"/>
          <p:cNvGrpSpPr/>
          <p:nvPr/>
        </p:nvGrpSpPr>
        <p:grpSpPr>
          <a:xfrm>
            <a:off x="12089023" y="2486942"/>
            <a:ext cx="4621105" cy="2667000"/>
            <a:chOff x="0" y="0"/>
            <a:chExt cx="1563189" cy="1219235"/>
          </a:xfrm>
        </p:grpSpPr>
        <p:sp>
          <p:nvSpPr>
            <p:cNvPr id="12" name="Freeform 15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6"/>
          <p:cNvSpPr txBox="1"/>
          <p:nvPr/>
        </p:nvSpPr>
        <p:spPr>
          <a:xfrm>
            <a:off x="1815241" y="3699236"/>
            <a:ext cx="411755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Тренируйте навык </a:t>
            </a:r>
            <a:r>
              <a:rPr lang="ru-RU" sz="2800" spc="56" dirty="0" err="1">
                <a:latin typeface="Roboto Bold"/>
              </a:rPr>
              <a:t>децентрации</a:t>
            </a:r>
            <a:endParaRPr lang="en-US" sz="2800" spc="56" dirty="0"/>
          </a:p>
        </p:txBody>
      </p:sp>
      <p:sp>
        <p:nvSpPr>
          <p:cNvPr id="14" name="TextBox 17"/>
          <p:cNvSpPr txBox="1"/>
          <p:nvPr/>
        </p:nvSpPr>
        <p:spPr>
          <a:xfrm>
            <a:off x="1971243" y="2696069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1</a:t>
            </a:r>
          </a:p>
        </p:txBody>
      </p:sp>
      <p:sp>
        <p:nvSpPr>
          <p:cNvPr id="15" name="TextBox 19"/>
          <p:cNvSpPr txBox="1"/>
          <p:nvPr/>
        </p:nvSpPr>
        <p:spPr>
          <a:xfrm>
            <a:off x="7234021" y="2696069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2</a:t>
            </a:r>
          </a:p>
        </p:txBody>
      </p:sp>
      <p:sp>
        <p:nvSpPr>
          <p:cNvPr id="16" name="TextBox 20"/>
          <p:cNvSpPr txBox="1"/>
          <p:nvPr/>
        </p:nvSpPr>
        <p:spPr>
          <a:xfrm>
            <a:off x="12496800" y="3699236"/>
            <a:ext cx="3701958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ru-RU" sz="2800" spc="56" dirty="0">
                <a:latin typeface="Roboto Bold"/>
              </a:rPr>
              <a:t>Демонстрируйте множественность верных решений</a:t>
            </a:r>
            <a:endParaRPr lang="ru-RU" sz="2800" dirty="0"/>
          </a:p>
          <a:p>
            <a:pPr lvl="0">
              <a:lnSpc>
                <a:spcPts val="3640"/>
              </a:lnSpc>
              <a:spcBef>
                <a:spcPct val="0"/>
              </a:spcBef>
            </a:pPr>
            <a:endParaRPr lang="en-US" sz="2800" spc="56" dirty="0">
              <a:solidFill>
                <a:srgbClr val="14110F"/>
              </a:solidFill>
              <a:latin typeface="Roboto Bold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12496800" y="2696069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14110F">
                    <a:alpha val="29804"/>
                  </a:srgbClr>
                </a:solidFill>
                <a:latin typeface="Roboto"/>
              </a:rPr>
              <a:t>3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7078019" y="3676376"/>
            <a:ext cx="4117554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Учите выходить «за плоскость»</a:t>
            </a:r>
            <a:endParaRPr lang="en-US" sz="2800" spc="56" dirty="0">
              <a:latin typeface="Roboto Bold"/>
            </a:endParaRPr>
          </a:p>
        </p:txBody>
      </p:sp>
      <p:grpSp>
        <p:nvGrpSpPr>
          <p:cNvPr id="19" name="Group 3"/>
          <p:cNvGrpSpPr/>
          <p:nvPr/>
        </p:nvGrpSpPr>
        <p:grpSpPr>
          <a:xfrm>
            <a:off x="8753026" y="5736146"/>
            <a:ext cx="8061277" cy="4112736"/>
            <a:chOff x="0" y="0"/>
            <a:chExt cx="2678387" cy="795392"/>
          </a:xfrm>
        </p:grpSpPr>
        <p:sp>
          <p:nvSpPr>
            <p:cNvPr id="20" name="Freeform 4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3"/>
          <p:cNvGrpSpPr/>
          <p:nvPr/>
        </p:nvGrpSpPr>
        <p:grpSpPr>
          <a:xfrm rot="5400000">
            <a:off x="15383940" y="5072942"/>
            <a:ext cx="1338355" cy="802651"/>
            <a:chOff x="0" y="0"/>
            <a:chExt cx="1784474" cy="1070201"/>
          </a:xfrm>
        </p:grpSpPr>
        <p:grpSp>
          <p:nvGrpSpPr>
            <p:cNvPr id="22" name="Group 4"/>
            <p:cNvGrpSpPr/>
            <p:nvPr/>
          </p:nvGrpSpPr>
          <p:grpSpPr>
            <a:xfrm>
              <a:off x="0" y="0"/>
              <a:ext cx="1784474" cy="1070201"/>
              <a:chOff x="0" y="0"/>
              <a:chExt cx="865399" cy="51816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6350" y="6360"/>
                <a:ext cx="852699" cy="506284"/>
              </a:xfrm>
              <a:custGeom>
                <a:avLst/>
                <a:gdLst/>
                <a:ahLst/>
                <a:cxnLst/>
                <a:rect l="l" t="t" r="r" b="b"/>
                <a:pathLst>
                  <a:path w="852699" h="506284">
                    <a:moveTo>
                      <a:pt x="252730" y="0"/>
                    </a:moveTo>
                    <a:lnTo>
                      <a:pt x="599969" y="0"/>
                    </a:lnTo>
                    <a:cubicBezTo>
                      <a:pt x="739669" y="0"/>
                      <a:pt x="852699" y="113215"/>
                      <a:pt x="852699" y="253143"/>
                    </a:cubicBezTo>
                    <a:cubicBezTo>
                      <a:pt x="852699" y="393070"/>
                      <a:pt x="739669" y="506285"/>
                      <a:pt x="599969" y="506285"/>
                    </a:cubicBezTo>
                    <a:lnTo>
                      <a:pt x="252730" y="506285"/>
                    </a:lnTo>
                    <a:cubicBezTo>
                      <a:pt x="113030" y="506285"/>
                      <a:pt x="0" y="393070"/>
                      <a:pt x="0" y="253143"/>
                    </a:cubicBezTo>
                    <a:cubicBezTo>
                      <a:pt x="0" y="113215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FD9B33"/>
              </a:solidFill>
            </p:spPr>
          </p:sp>
        </p:grpSp>
        <p:grpSp>
          <p:nvGrpSpPr>
            <p:cNvPr id="23" name="Group 6"/>
            <p:cNvGrpSpPr/>
            <p:nvPr/>
          </p:nvGrpSpPr>
          <p:grpSpPr>
            <a:xfrm>
              <a:off x="393198" y="401024"/>
              <a:ext cx="998079" cy="315171"/>
              <a:chOff x="0" y="0"/>
              <a:chExt cx="1359375" cy="429260"/>
            </a:xfrm>
          </p:grpSpPr>
          <p:sp>
            <p:nvSpPr>
              <p:cNvPr id="24" name="Freeform 7"/>
              <p:cNvSpPr/>
              <p:nvPr/>
            </p:nvSpPr>
            <p:spPr>
              <a:xfrm>
                <a:off x="0" y="-5080"/>
                <a:ext cx="1359375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359375" h="434340">
                    <a:moveTo>
                      <a:pt x="1341595" y="187960"/>
                    </a:moveTo>
                    <a:lnTo>
                      <a:pt x="1079975" y="11430"/>
                    </a:lnTo>
                    <a:cubicBezTo>
                      <a:pt x="1062195" y="0"/>
                      <a:pt x="1039335" y="3810"/>
                      <a:pt x="1026635" y="21590"/>
                    </a:cubicBezTo>
                    <a:cubicBezTo>
                      <a:pt x="1015205" y="39370"/>
                      <a:pt x="1019015" y="62230"/>
                      <a:pt x="1036795" y="74930"/>
                    </a:cubicBezTo>
                    <a:lnTo>
                      <a:pt x="1195545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195545" y="257810"/>
                    </a:lnTo>
                    <a:lnTo>
                      <a:pt x="1036795" y="364490"/>
                    </a:lnTo>
                    <a:cubicBezTo>
                      <a:pt x="1019015" y="375920"/>
                      <a:pt x="1015205" y="400050"/>
                      <a:pt x="1026635" y="417830"/>
                    </a:cubicBezTo>
                    <a:cubicBezTo>
                      <a:pt x="1034255" y="429260"/>
                      <a:pt x="1045685" y="434340"/>
                      <a:pt x="1058385" y="434340"/>
                    </a:cubicBezTo>
                    <a:cubicBezTo>
                      <a:pt x="1066005" y="434340"/>
                      <a:pt x="1073625" y="431800"/>
                      <a:pt x="1079975" y="427990"/>
                    </a:cubicBezTo>
                    <a:lnTo>
                      <a:pt x="1342865" y="251460"/>
                    </a:lnTo>
                    <a:cubicBezTo>
                      <a:pt x="1353025" y="243840"/>
                      <a:pt x="1359375" y="232410"/>
                      <a:pt x="1359375" y="219710"/>
                    </a:cubicBezTo>
                    <a:cubicBezTo>
                      <a:pt x="1359375" y="207010"/>
                      <a:pt x="1353025" y="195580"/>
                      <a:pt x="1341595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26" name="TextBox 16"/>
          <p:cNvSpPr txBox="1"/>
          <p:nvPr/>
        </p:nvSpPr>
        <p:spPr>
          <a:xfrm>
            <a:off x="9659627" y="6176687"/>
            <a:ext cx="3575443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«СКРЕПКА»</a:t>
            </a:r>
          </a:p>
          <a:p>
            <a:pPr marL="0" lvl="0" indent="0" algn="l">
              <a:lnSpc>
                <a:spcPts val="3640"/>
              </a:lnSpc>
            </a:pPr>
            <a:r>
              <a:rPr lang="ru-RU" sz="3200" spc="56" dirty="0"/>
              <a:t>Придумайте как можно больше способов использования канцелярской скрепки</a:t>
            </a:r>
            <a:endParaRPr lang="en-US" sz="3200" spc="56" dirty="0"/>
          </a:p>
        </p:txBody>
      </p:sp>
      <p:pic>
        <p:nvPicPr>
          <p:cNvPr id="60418" name="Picture 2" descr="https://svgsilh.com/png-1024/30848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1334">
            <a:off x="13460542" y="6599170"/>
            <a:ext cx="2648808" cy="235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7"/>
          <p:cNvSpPr txBox="1"/>
          <p:nvPr/>
        </p:nvSpPr>
        <p:spPr>
          <a:xfrm>
            <a:off x="1563466" y="932198"/>
            <a:ext cx="15469976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</a:pPr>
            <a:r>
              <a:rPr lang="ru-RU" sz="8000" spc="-80" dirty="0">
                <a:solidFill>
                  <a:srgbClr val="FFFFFF"/>
                </a:solidFill>
                <a:latin typeface="Roboto Bold"/>
              </a:rPr>
              <a:t>Как противостоять ригидности?</a:t>
            </a:r>
          </a:p>
        </p:txBody>
      </p:sp>
    </p:spTree>
    <p:extLst>
      <p:ext uri="{BB962C8B-B14F-4D97-AF65-F5344CB8AC3E}">
        <p14:creationId xmlns:p14="http://schemas.microsoft.com/office/powerpoint/2010/main" val="244814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628650" cy="10287000"/>
          </a:xfrm>
          <a:prstGeom prst="rect">
            <a:avLst/>
          </a:prstGeom>
          <a:solidFill>
            <a:srgbClr val="14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2050" name="Picture 2" descr="https://cdn.pixabay.com/photo/2017/09/26/18/36/brain-2789698__4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13" y="1523437"/>
            <a:ext cx="6706613" cy="440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8471033" y="3577080"/>
            <a:ext cx="1548872" cy="0"/>
          </a:xfrm>
          <a:prstGeom prst="line">
            <a:avLst/>
          </a:prstGeom>
          <a:ln w="57150">
            <a:solidFill>
              <a:srgbClr val="12C7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362874" y="2900270"/>
            <a:ext cx="17939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МОЗГ: 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358863" y="6284058"/>
            <a:ext cx="2004337" cy="3150"/>
          </a:xfrm>
          <a:prstGeom prst="line">
            <a:avLst/>
          </a:prstGeom>
          <a:ln w="57150">
            <a:solidFill>
              <a:srgbClr val="12C7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8259054" y="5579322"/>
            <a:ext cx="2398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УЧЕНЫЕ: 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445646" y="2821836"/>
            <a:ext cx="66793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spc="150" dirty="0">
                <a:latin typeface="Calibri" panose="020F0502020204030204" pitchFamily="34" charset="0"/>
                <a:cs typeface="Calibri" panose="020F0502020204030204" pitchFamily="34" charset="0"/>
              </a:rPr>
              <a:t>«Я люблю четкость и ясность. Страдаю от неопределенности»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445646" y="5497762"/>
            <a:ext cx="75375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spc="150" dirty="0">
                <a:latin typeface="Calibri" panose="020F0502020204030204" pitchFamily="34" charset="0"/>
                <a:cs typeface="Calibri" panose="020F0502020204030204" pitchFamily="34" charset="0"/>
              </a:rPr>
              <a:t>«Толерантность к неопределенности тренируется в сложной среде»</a:t>
            </a:r>
          </a:p>
        </p:txBody>
      </p:sp>
      <p:sp>
        <p:nvSpPr>
          <p:cNvPr id="15" name="AutoShape 9"/>
          <p:cNvSpPr/>
          <p:nvPr/>
        </p:nvSpPr>
        <p:spPr>
          <a:xfrm>
            <a:off x="9412" y="7924197"/>
            <a:ext cx="18278588" cy="2362803"/>
          </a:xfrm>
          <a:prstGeom prst="rect">
            <a:avLst/>
          </a:prstGeom>
          <a:solidFill>
            <a:srgbClr val="14BFD6"/>
          </a:solidFill>
        </p:spPr>
      </p:sp>
      <p:grpSp>
        <p:nvGrpSpPr>
          <p:cNvPr id="16" name="Group 3"/>
          <p:cNvGrpSpPr/>
          <p:nvPr/>
        </p:nvGrpSpPr>
        <p:grpSpPr>
          <a:xfrm>
            <a:off x="2895600" y="8138801"/>
            <a:ext cx="12877799" cy="1870989"/>
            <a:chOff x="0" y="0"/>
            <a:chExt cx="2678387" cy="795392"/>
          </a:xfrm>
        </p:grpSpPr>
        <p:sp>
          <p:nvSpPr>
            <p:cNvPr id="18" name="Freeform 4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2"/>
          <p:cNvSpPr txBox="1"/>
          <p:nvPr/>
        </p:nvSpPr>
        <p:spPr>
          <a:xfrm>
            <a:off x="3522699" y="8484847"/>
            <a:ext cx="1181099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b="1" dirty="0"/>
              <a:t>ЧТО ДЕЛАТЬ ВЗРОСЛЫМ? </a:t>
            </a:r>
            <a:r>
              <a:rPr lang="ru-RU" sz="4000" dirty="0"/>
              <a:t>Создать  для детей сложную, разнообразную среду</a:t>
            </a:r>
          </a:p>
        </p:txBody>
      </p:sp>
      <p:sp>
        <p:nvSpPr>
          <p:cNvPr id="28" name="TextBox 3"/>
          <p:cNvSpPr txBox="1"/>
          <p:nvPr/>
        </p:nvSpPr>
        <p:spPr>
          <a:xfrm>
            <a:off x="3596844" y="119308"/>
            <a:ext cx="1412150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</a:pPr>
            <a:r>
              <a:rPr lang="ru-RU" sz="8000" spc="-288" dirty="0">
                <a:latin typeface="Roboto Bold"/>
              </a:rPr>
              <a:t>Мозг и толерантность</a:t>
            </a:r>
            <a:endParaRPr lang="en-US" sz="8000" spc="-288" dirty="0">
              <a:latin typeface="Roboto Bold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498636" y="9103287"/>
            <a:ext cx="5486400" cy="15370"/>
          </a:xfrm>
          <a:prstGeom prst="line">
            <a:avLst/>
          </a:prstGeom>
          <a:ln w="57150">
            <a:solidFill>
              <a:srgbClr val="12C7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1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</p:spPr>
      </p:pic>
      <p:grpSp>
        <p:nvGrpSpPr>
          <p:cNvPr id="7" name="Group 10"/>
          <p:cNvGrpSpPr/>
          <p:nvPr/>
        </p:nvGrpSpPr>
        <p:grpSpPr>
          <a:xfrm>
            <a:off x="1563466" y="2486941"/>
            <a:ext cx="4621105" cy="2734626"/>
            <a:chOff x="0" y="0"/>
            <a:chExt cx="1563189" cy="1219235"/>
          </a:xfrm>
        </p:grpSpPr>
        <p:sp>
          <p:nvSpPr>
            <p:cNvPr id="8" name="Freeform 11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12"/>
          <p:cNvGrpSpPr/>
          <p:nvPr/>
        </p:nvGrpSpPr>
        <p:grpSpPr>
          <a:xfrm>
            <a:off x="6826244" y="2486942"/>
            <a:ext cx="4621105" cy="2667000"/>
            <a:chOff x="0" y="0"/>
            <a:chExt cx="1563189" cy="1219235"/>
          </a:xfrm>
        </p:grpSpPr>
        <p:sp>
          <p:nvSpPr>
            <p:cNvPr id="10" name="Freeform 13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4"/>
          <p:cNvGrpSpPr/>
          <p:nvPr/>
        </p:nvGrpSpPr>
        <p:grpSpPr>
          <a:xfrm>
            <a:off x="12089023" y="2486942"/>
            <a:ext cx="4621105" cy="2667000"/>
            <a:chOff x="0" y="0"/>
            <a:chExt cx="1563189" cy="1219235"/>
          </a:xfrm>
        </p:grpSpPr>
        <p:sp>
          <p:nvSpPr>
            <p:cNvPr id="12" name="Freeform 15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6"/>
          <p:cNvSpPr txBox="1"/>
          <p:nvPr/>
        </p:nvSpPr>
        <p:spPr>
          <a:xfrm>
            <a:off x="1815241" y="3699236"/>
            <a:ext cx="411755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Стимулируйте любознательность</a:t>
            </a:r>
            <a:endParaRPr lang="en-US" sz="2800" spc="56" dirty="0"/>
          </a:p>
        </p:txBody>
      </p:sp>
      <p:sp>
        <p:nvSpPr>
          <p:cNvPr id="14" name="TextBox 17"/>
          <p:cNvSpPr txBox="1"/>
          <p:nvPr/>
        </p:nvSpPr>
        <p:spPr>
          <a:xfrm>
            <a:off x="1971243" y="2696069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1</a:t>
            </a:r>
          </a:p>
        </p:txBody>
      </p:sp>
      <p:sp>
        <p:nvSpPr>
          <p:cNvPr id="15" name="TextBox 19"/>
          <p:cNvSpPr txBox="1"/>
          <p:nvPr/>
        </p:nvSpPr>
        <p:spPr>
          <a:xfrm>
            <a:off x="7234021" y="2696069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2</a:t>
            </a:r>
          </a:p>
        </p:txBody>
      </p:sp>
      <p:sp>
        <p:nvSpPr>
          <p:cNvPr id="16" name="TextBox 20"/>
          <p:cNvSpPr txBox="1"/>
          <p:nvPr/>
        </p:nvSpPr>
        <p:spPr>
          <a:xfrm>
            <a:off x="12496800" y="3699236"/>
            <a:ext cx="3701958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Поддерживайте разнообразие</a:t>
            </a:r>
            <a:endParaRPr lang="en-US" sz="2800" spc="56" dirty="0">
              <a:solidFill>
                <a:srgbClr val="14110F"/>
              </a:solidFill>
              <a:latin typeface="Roboto Bold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12496800" y="2696069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14110F">
                    <a:alpha val="29804"/>
                  </a:srgbClr>
                </a:solidFill>
                <a:latin typeface="Roboto"/>
              </a:rPr>
              <a:t>3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7078019" y="3676376"/>
            <a:ext cx="411755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Учите работать с информацией</a:t>
            </a:r>
            <a:endParaRPr lang="en-US" sz="2800" spc="56" dirty="0">
              <a:latin typeface="Roboto Bold"/>
            </a:endParaRPr>
          </a:p>
        </p:txBody>
      </p:sp>
      <p:sp>
        <p:nvSpPr>
          <p:cNvPr id="29" name="TextBox 7"/>
          <p:cNvSpPr txBox="1"/>
          <p:nvPr/>
        </p:nvSpPr>
        <p:spPr>
          <a:xfrm>
            <a:off x="457200" y="932198"/>
            <a:ext cx="171450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</a:pPr>
            <a:r>
              <a:rPr lang="ru-RU" sz="8000" spc="-80" dirty="0">
                <a:solidFill>
                  <a:srgbClr val="FFFFFF"/>
                </a:solidFill>
                <a:latin typeface="Roboto Bold"/>
              </a:rPr>
              <a:t>Как создать сложную среду?</a:t>
            </a:r>
          </a:p>
        </p:txBody>
      </p:sp>
    </p:spTree>
    <p:extLst>
      <p:ext uri="{BB962C8B-B14F-4D97-AF65-F5344CB8AC3E}">
        <p14:creationId xmlns:p14="http://schemas.microsoft.com/office/powerpoint/2010/main" val="15770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</p:spPr>
      </p:pic>
      <p:grpSp>
        <p:nvGrpSpPr>
          <p:cNvPr id="7" name="Group 10"/>
          <p:cNvGrpSpPr/>
          <p:nvPr/>
        </p:nvGrpSpPr>
        <p:grpSpPr>
          <a:xfrm>
            <a:off x="1563466" y="2486941"/>
            <a:ext cx="4621105" cy="2734626"/>
            <a:chOff x="0" y="0"/>
            <a:chExt cx="1563189" cy="1219235"/>
          </a:xfrm>
        </p:grpSpPr>
        <p:sp>
          <p:nvSpPr>
            <p:cNvPr id="8" name="Freeform 11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12"/>
          <p:cNvGrpSpPr/>
          <p:nvPr/>
        </p:nvGrpSpPr>
        <p:grpSpPr>
          <a:xfrm>
            <a:off x="6826244" y="2486942"/>
            <a:ext cx="4621105" cy="2667000"/>
            <a:chOff x="0" y="0"/>
            <a:chExt cx="1563189" cy="1219235"/>
          </a:xfrm>
        </p:grpSpPr>
        <p:sp>
          <p:nvSpPr>
            <p:cNvPr id="10" name="Freeform 13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4"/>
          <p:cNvGrpSpPr/>
          <p:nvPr/>
        </p:nvGrpSpPr>
        <p:grpSpPr>
          <a:xfrm>
            <a:off x="12089023" y="2486942"/>
            <a:ext cx="4621105" cy="2667000"/>
            <a:chOff x="0" y="0"/>
            <a:chExt cx="1563189" cy="1219235"/>
          </a:xfrm>
        </p:grpSpPr>
        <p:sp>
          <p:nvSpPr>
            <p:cNvPr id="12" name="Freeform 15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6"/>
          <p:cNvSpPr txBox="1"/>
          <p:nvPr/>
        </p:nvSpPr>
        <p:spPr>
          <a:xfrm>
            <a:off x="1815241" y="3699236"/>
            <a:ext cx="411755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Стимулируйте любознательность</a:t>
            </a:r>
            <a:endParaRPr lang="en-US" sz="2800" spc="56" dirty="0"/>
          </a:p>
        </p:txBody>
      </p:sp>
      <p:sp>
        <p:nvSpPr>
          <p:cNvPr id="14" name="TextBox 17"/>
          <p:cNvSpPr txBox="1"/>
          <p:nvPr/>
        </p:nvSpPr>
        <p:spPr>
          <a:xfrm>
            <a:off x="1971243" y="2696069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1</a:t>
            </a:r>
          </a:p>
        </p:txBody>
      </p:sp>
      <p:sp>
        <p:nvSpPr>
          <p:cNvPr id="15" name="TextBox 19"/>
          <p:cNvSpPr txBox="1"/>
          <p:nvPr/>
        </p:nvSpPr>
        <p:spPr>
          <a:xfrm>
            <a:off x="7234021" y="2696069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2</a:t>
            </a:r>
          </a:p>
        </p:txBody>
      </p:sp>
      <p:sp>
        <p:nvSpPr>
          <p:cNvPr id="16" name="TextBox 20"/>
          <p:cNvSpPr txBox="1"/>
          <p:nvPr/>
        </p:nvSpPr>
        <p:spPr>
          <a:xfrm>
            <a:off x="12496800" y="3699236"/>
            <a:ext cx="3701958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Поддерживайте разнообразие</a:t>
            </a:r>
            <a:endParaRPr lang="en-US" sz="2800" spc="56" dirty="0">
              <a:solidFill>
                <a:srgbClr val="14110F"/>
              </a:solidFill>
              <a:latin typeface="Roboto Bold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12496800" y="2696069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14110F">
                    <a:alpha val="29804"/>
                  </a:srgbClr>
                </a:solidFill>
                <a:latin typeface="Roboto"/>
              </a:rPr>
              <a:t>3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7078019" y="3676376"/>
            <a:ext cx="411755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Учите работать с информацией</a:t>
            </a:r>
            <a:endParaRPr lang="en-US" sz="2800" spc="56" dirty="0">
              <a:latin typeface="Roboto Bold"/>
            </a:endParaRPr>
          </a:p>
        </p:txBody>
      </p:sp>
      <p:grpSp>
        <p:nvGrpSpPr>
          <p:cNvPr id="19" name="Group 3"/>
          <p:cNvGrpSpPr/>
          <p:nvPr/>
        </p:nvGrpSpPr>
        <p:grpSpPr>
          <a:xfrm>
            <a:off x="1563467" y="5723801"/>
            <a:ext cx="6285134" cy="3196498"/>
            <a:chOff x="0" y="0"/>
            <a:chExt cx="2678387" cy="795392"/>
          </a:xfrm>
        </p:grpSpPr>
        <p:sp>
          <p:nvSpPr>
            <p:cNvPr id="20" name="Freeform 4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3"/>
          <p:cNvGrpSpPr/>
          <p:nvPr/>
        </p:nvGrpSpPr>
        <p:grpSpPr>
          <a:xfrm rot="5400000">
            <a:off x="1745772" y="5296590"/>
            <a:ext cx="1338355" cy="802651"/>
            <a:chOff x="0" y="0"/>
            <a:chExt cx="1784474" cy="1070201"/>
          </a:xfrm>
        </p:grpSpPr>
        <p:grpSp>
          <p:nvGrpSpPr>
            <p:cNvPr id="22" name="Group 4"/>
            <p:cNvGrpSpPr/>
            <p:nvPr/>
          </p:nvGrpSpPr>
          <p:grpSpPr>
            <a:xfrm>
              <a:off x="0" y="0"/>
              <a:ext cx="1784474" cy="1070201"/>
              <a:chOff x="0" y="0"/>
              <a:chExt cx="865399" cy="51816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6350" y="6360"/>
                <a:ext cx="852699" cy="506284"/>
              </a:xfrm>
              <a:custGeom>
                <a:avLst/>
                <a:gdLst/>
                <a:ahLst/>
                <a:cxnLst/>
                <a:rect l="l" t="t" r="r" b="b"/>
                <a:pathLst>
                  <a:path w="852699" h="506284">
                    <a:moveTo>
                      <a:pt x="252730" y="0"/>
                    </a:moveTo>
                    <a:lnTo>
                      <a:pt x="599969" y="0"/>
                    </a:lnTo>
                    <a:cubicBezTo>
                      <a:pt x="739669" y="0"/>
                      <a:pt x="852699" y="113215"/>
                      <a:pt x="852699" y="253143"/>
                    </a:cubicBezTo>
                    <a:cubicBezTo>
                      <a:pt x="852699" y="393070"/>
                      <a:pt x="739669" y="506285"/>
                      <a:pt x="599969" y="506285"/>
                    </a:cubicBezTo>
                    <a:lnTo>
                      <a:pt x="252730" y="506285"/>
                    </a:lnTo>
                    <a:cubicBezTo>
                      <a:pt x="113030" y="506285"/>
                      <a:pt x="0" y="393070"/>
                      <a:pt x="0" y="253143"/>
                    </a:cubicBezTo>
                    <a:cubicBezTo>
                      <a:pt x="0" y="113215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FD9B33"/>
              </a:solidFill>
            </p:spPr>
          </p:sp>
        </p:grpSp>
        <p:grpSp>
          <p:nvGrpSpPr>
            <p:cNvPr id="23" name="Group 6"/>
            <p:cNvGrpSpPr/>
            <p:nvPr/>
          </p:nvGrpSpPr>
          <p:grpSpPr>
            <a:xfrm>
              <a:off x="393198" y="401024"/>
              <a:ext cx="998079" cy="315171"/>
              <a:chOff x="0" y="0"/>
              <a:chExt cx="1359375" cy="429260"/>
            </a:xfrm>
          </p:grpSpPr>
          <p:sp>
            <p:nvSpPr>
              <p:cNvPr id="24" name="Freeform 7"/>
              <p:cNvSpPr/>
              <p:nvPr/>
            </p:nvSpPr>
            <p:spPr>
              <a:xfrm>
                <a:off x="0" y="-5080"/>
                <a:ext cx="1359375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359375" h="434340">
                    <a:moveTo>
                      <a:pt x="1341595" y="187960"/>
                    </a:moveTo>
                    <a:lnTo>
                      <a:pt x="1079975" y="11430"/>
                    </a:lnTo>
                    <a:cubicBezTo>
                      <a:pt x="1062195" y="0"/>
                      <a:pt x="1039335" y="3810"/>
                      <a:pt x="1026635" y="21590"/>
                    </a:cubicBezTo>
                    <a:cubicBezTo>
                      <a:pt x="1015205" y="39370"/>
                      <a:pt x="1019015" y="62230"/>
                      <a:pt x="1036795" y="74930"/>
                    </a:cubicBezTo>
                    <a:lnTo>
                      <a:pt x="1195545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195545" y="257810"/>
                    </a:lnTo>
                    <a:lnTo>
                      <a:pt x="1036795" y="364490"/>
                    </a:lnTo>
                    <a:cubicBezTo>
                      <a:pt x="1019015" y="375920"/>
                      <a:pt x="1015205" y="400050"/>
                      <a:pt x="1026635" y="417830"/>
                    </a:cubicBezTo>
                    <a:cubicBezTo>
                      <a:pt x="1034255" y="429260"/>
                      <a:pt x="1045685" y="434340"/>
                      <a:pt x="1058385" y="434340"/>
                    </a:cubicBezTo>
                    <a:cubicBezTo>
                      <a:pt x="1066005" y="434340"/>
                      <a:pt x="1073625" y="431800"/>
                      <a:pt x="1079975" y="427990"/>
                    </a:cubicBezTo>
                    <a:lnTo>
                      <a:pt x="1342865" y="251460"/>
                    </a:lnTo>
                    <a:cubicBezTo>
                      <a:pt x="1353025" y="243840"/>
                      <a:pt x="1359375" y="232410"/>
                      <a:pt x="1359375" y="219710"/>
                    </a:cubicBezTo>
                    <a:cubicBezTo>
                      <a:pt x="1359375" y="207010"/>
                      <a:pt x="1353025" y="195580"/>
                      <a:pt x="1341595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26" name="TextBox 16"/>
          <p:cNvSpPr txBox="1"/>
          <p:nvPr/>
        </p:nvSpPr>
        <p:spPr>
          <a:xfrm>
            <a:off x="1795069" y="6611975"/>
            <a:ext cx="5151233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lvl="0" indent="-514350" algn="l">
              <a:lnSpc>
                <a:spcPts val="3640"/>
              </a:lnSpc>
              <a:buFont typeface="+mj-lt"/>
              <a:buAutoNum type="arabicPeriod"/>
            </a:pPr>
            <a:r>
              <a:rPr lang="ru-RU" sz="3200" spc="56" dirty="0"/>
              <a:t>Вопросы вместо ответов</a:t>
            </a:r>
          </a:p>
          <a:p>
            <a:pPr marL="514350" lvl="0" indent="-514350" algn="l">
              <a:lnSpc>
                <a:spcPts val="3640"/>
              </a:lnSpc>
              <a:buFont typeface="+mj-lt"/>
              <a:buAutoNum type="arabicPeriod"/>
            </a:pPr>
            <a:r>
              <a:rPr lang="ru-RU" sz="3200" spc="56" dirty="0"/>
              <a:t>Активная позиция ребенка</a:t>
            </a:r>
          </a:p>
          <a:p>
            <a:pPr marL="514350" lvl="0" indent="-514350" algn="l">
              <a:lnSpc>
                <a:spcPts val="3640"/>
              </a:lnSpc>
              <a:buFont typeface="+mj-lt"/>
              <a:buAutoNum type="arabicPeriod"/>
            </a:pPr>
            <a:r>
              <a:rPr lang="ru-RU" sz="3200" spc="56" dirty="0"/>
              <a:t>Интерактивные форматы</a:t>
            </a:r>
          </a:p>
          <a:p>
            <a:pPr marL="0" lvl="0" indent="0" algn="l">
              <a:lnSpc>
                <a:spcPts val="3640"/>
              </a:lnSpc>
            </a:pPr>
            <a:endParaRPr lang="en-US" sz="3200" spc="56" dirty="0"/>
          </a:p>
        </p:txBody>
      </p:sp>
      <p:sp>
        <p:nvSpPr>
          <p:cNvPr id="29" name="TextBox 7"/>
          <p:cNvSpPr txBox="1"/>
          <p:nvPr/>
        </p:nvSpPr>
        <p:spPr>
          <a:xfrm>
            <a:off x="457200" y="932198"/>
            <a:ext cx="171450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</a:pPr>
            <a:r>
              <a:rPr lang="ru-RU" sz="8000" spc="-80" dirty="0">
                <a:solidFill>
                  <a:srgbClr val="FFFFFF"/>
                </a:solidFill>
                <a:latin typeface="Roboto Bold"/>
              </a:rPr>
              <a:t>Как создать сложную среду?</a:t>
            </a:r>
          </a:p>
        </p:txBody>
      </p:sp>
    </p:spTree>
    <p:extLst>
      <p:ext uri="{BB962C8B-B14F-4D97-AF65-F5344CB8AC3E}">
        <p14:creationId xmlns:p14="http://schemas.microsoft.com/office/powerpoint/2010/main" val="19204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</p:spPr>
      </p:pic>
      <p:grpSp>
        <p:nvGrpSpPr>
          <p:cNvPr id="7" name="Group 10"/>
          <p:cNvGrpSpPr/>
          <p:nvPr/>
        </p:nvGrpSpPr>
        <p:grpSpPr>
          <a:xfrm>
            <a:off x="1563466" y="2486941"/>
            <a:ext cx="4621105" cy="2734626"/>
            <a:chOff x="0" y="0"/>
            <a:chExt cx="1563189" cy="1219235"/>
          </a:xfrm>
        </p:grpSpPr>
        <p:sp>
          <p:nvSpPr>
            <p:cNvPr id="8" name="Freeform 11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12"/>
          <p:cNvGrpSpPr/>
          <p:nvPr/>
        </p:nvGrpSpPr>
        <p:grpSpPr>
          <a:xfrm>
            <a:off x="6826244" y="2486942"/>
            <a:ext cx="4621105" cy="2667000"/>
            <a:chOff x="0" y="0"/>
            <a:chExt cx="1563189" cy="1219235"/>
          </a:xfrm>
        </p:grpSpPr>
        <p:sp>
          <p:nvSpPr>
            <p:cNvPr id="10" name="Freeform 13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4"/>
          <p:cNvGrpSpPr/>
          <p:nvPr/>
        </p:nvGrpSpPr>
        <p:grpSpPr>
          <a:xfrm>
            <a:off x="12089023" y="2486942"/>
            <a:ext cx="4621105" cy="2667000"/>
            <a:chOff x="0" y="0"/>
            <a:chExt cx="1563189" cy="1219235"/>
          </a:xfrm>
        </p:grpSpPr>
        <p:sp>
          <p:nvSpPr>
            <p:cNvPr id="12" name="Freeform 15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6"/>
          <p:cNvSpPr txBox="1"/>
          <p:nvPr/>
        </p:nvSpPr>
        <p:spPr>
          <a:xfrm>
            <a:off x="1815241" y="3699236"/>
            <a:ext cx="411755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Стимулируйте любознательность</a:t>
            </a:r>
            <a:endParaRPr lang="en-US" sz="2800" spc="56" dirty="0"/>
          </a:p>
        </p:txBody>
      </p:sp>
      <p:sp>
        <p:nvSpPr>
          <p:cNvPr id="14" name="TextBox 17"/>
          <p:cNvSpPr txBox="1"/>
          <p:nvPr/>
        </p:nvSpPr>
        <p:spPr>
          <a:xfrm>
            <a:off x="1971243" y="2696069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1</a:t>
            </a:r>
          </a:p>
        </p:txBody>
      </p:sp>
      <p:sp>
        <p:nvSpPr>
          <p:cNvPr id="15" name="TextBox 19"/>
          <p:cNvSpPr txBox="1"/>
          <p:nvPr/>
        </p:nvSpPr>
        <p:spPr>
          <a:xfrm>
            <a:off x="7234021" y="2696069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2</a:t>
            </a:r>
          </a:p>
        </p:txBody>
      </p:sp>
      <p:sp>
        <p:nvSpPr>
          <p:cNvPr id="16" name="TextBox 20"/>
          <p:cNvSpPr txBox="1"/>
          <p:nvPr/>
        </p:nvSpPr>
        <p:spPr>
          <a:xfrm>
            <a:off x="12496800" y="3699236"/>
            <a:ext cx="3701958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Поддерживайте разнообразие</a:t>
            </a:r>
            <a:endParaRPr lang="en-US" sz="2800" spc="56" dirty="0">
              <a:solidFill>
                <a:srgbClr val="14110F"/>
              </a:solidFill>
              <a:latin typeface="Roboto Bold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12496800" y="2696069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14110F">
                    <a:alpha val="29804"/>
                  </a:srgbClr>
                </a:solidFill>
                <a:latin typeface="Roboto"/>
              </a:rPr>
              <a:t>3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7078019" y="3676376"/>
            <a:ext cx="411755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Учите работать с информацией</a:t>
            </a:r>
            <a:endParaRPr lang="en-US" sz="2800" spc="56" dirty="0">
              <a:latin typeface="Roboto Bold"/>
            </a:endParaRPr>
          </a:p>
        </p:txBody>
      </p:sp>
      <p:grpSp>
        <p:nvGrpSpPr>
          <p:cNvPr id="19" name="Group 3"/>
          <p:cNvGrpSpPr/>
          <p:nvPr/>
        </p:nvGrpSpPr>
        <p:grpSpPr>
          <a:xfrm>
            <a:off x="6164519" y="5799181"/>
            <a:ext cx="6103682" cy="3306719"/>
            <a:chOff x="0" y="0"/>
            <a:chExt cx="2678387" cy="795392"/>
          </a:xfrm>
        </p:grpSpPr>
        <p:sp>
          <p:nvSpPr>
            <p:cNvPr id="20" name="Freeform 4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3"/>
          <p:cNvGrpSpPr/>
          <p:nvPr/>
        </p:nvGrpSpPr>
        <p:grpSpPr>
          <a:xfrm rot="5400000">
            <a:off x="8584728" y="5102914"/>
            <a:ext cx="1338355" cy="802651"/>
            <a:chOff x="0" y="0"/>
            <a:chExt cx="1784474" cy="1070201"/>
          </a:xfrm>
        </p:grpSpPr>
        <p:grpSp>
          <p:nvGrpSpPr>
            <p:cNvPr id="22" name="Group 4"/>
            <p:cNvGrpSpPr/>
            <p:nvPr/>
          </p:nvGrpSpPr>
          <p:grpSpPr>
            <a:xfrm>
              <a:off x="0" y="0"/>
              <a:ext cx="1784474" cy="1070201"/>
              <a:chOff x="0" y="0"/>
              <a:chExt cx="865399" cy="51816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6350" y="6360"/>
                <a:ext cx="852699" cy="506284"/>
              </a:xfrm>
              <a:custGeom>
                <a:avLst/>
                <a:gdLst/>
                <a:ahLst/>
                <a:cxnLst/>
                <a:rect l="l" t="t" r="r" b="b"/>
                <a:pathLst>
                  <a:path w="852699" h="506284">
                    <a:moveTo>
                      <a:pt x="252730" y="0"/>
                    </a:moveTo>
                    <a:lnTo>
                      <a:pt x="599969" y="0"/>
                    </a:lnTo>
                    <a:cubicBezTo>
                      <a:pt x="739669" y="0"/>
                      <a:pt x="852699" y="113215"/>
                      <a:pt x="852699" y="253143"/>
                    </a:cubicBezTo>
                    <a:cubicBezTo>
                      <a:pt x="852699" y="393070"/>
                      <a:pt x="739669" y="506285"/>
                      <a:pt x="599969" y="506285"/>
                    </a:cubicBezTo>
                    <a:lnTo>
                      <a:pt x="252730" y="506285"/>
                    </a:lnTo>
                    <a:cubicBezTo>
                      <a:pt x="113030" y="506285"/>
                      <a:pt x="0" y="393070"/>
                      <a:pt x="0" y="253143"/>
                    </a:cubicBezTo>
                    <a:cubicBezTo>
                      <a:pt x="0" y="113215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FD9B33"/>
              </a:solidFill>
            </p:spPr>
          </p:sp>
        </p:grpSp>
        <p:grpSp>
          <p:nvGrpSpPr>
            <p:cNvPr id="23" name="Group 6"/>
            <p:cNvGrpSpPr/>
            <p:nvPr/>
          </p:nvGrpSpPr>
          <p:grpSpPr>
            <a:xfrm>
              <a:off x="393198" y="401024"/>
              <a:ext cx="998079" cy="315171"/>
              <a:chOff x="0" y="0"/>
              <a:chExt cx="1359375" cy="429260"/>
            </a:xfrm>
          </p:grpSpPr>
          <p:sp>
            <p:nvSpPr>
              <p:cNvPr id="24" name="Freeform 7"/>
              <p:cNvSpPr/>
              <p:nvPr/>
            </p:nvSpPr>
            <p:spPr>
              <a:xfrm>
                <a:off x="0" y="-5080"/>
                <a:ext cx="1359375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359375" h="434340">
                    <a:moveTo>
                      <a:pt x="1341595" y="187960"/>
                    </a:moveTo>
                    <a:lnTo>
                      <a:pt x="1079975" y="11430"/>
                    </a:lnTo>
                    <a:cubicBezTo>
                      <a:pt x="1062195" y="0"/>
                      <a:pt x="1039335" y="3810"/>
                      <a:pt x="1026635" y="21590"/>
                    </a:cubicBezTo>
                    <a:cubicBezTo>
                      <a:pt x="1015205" y="39370"/>
                      <a:pt x="1019015" y="62230"/>
                      <a:pt x="1036795" y="74930"/>
                    </a:cubicBezTo>
                    <a:lnTo>
                      <a:pt x="1195545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195545" y="257810"/>
                    </a:lnTo>
                    <a:lnTo>
                      <a:pt x="1036795" y="364490"/>
                    </a:lnTo>
                    <a:cubicBezTo>
                      <a:pt x="1019015" y="375920"/>
                      <a:pt x="1015205" y="400050"/>
                      <a:pt x="1026635" y="417830"/>
                    </a:cubicBezTo>
                    <a:cubicBezTo>
                      <a:pt x="1034255" y="429260"/>
                      <a:pt x="1045685" y="434340"/>
                      <a:pt x="1058385" y="434340"/>
                    </a:cubicBezTo>
                    <a:cubicBezTo>
                      <a:pt x="1066005" y="434340"/>
                      <a:pt x="1073625" y="431800"/>
                      <a:pt x="1079975" y="427990"/>
                    </a:cubicBezTo>
                    <a:lnTo>
                      <a:pt x="1342865" y="251460"/>
                    </a:lnTo>
                    <a:cubicBezTo>
                      <a:pt x="1353025" y="243840"/>
                      <a:pt x="1359375" y="232410"/>
                      <a:pt x="1359375" y="219710"/>
                    </a:cubicBezTo>
                    <a:cubicBezTo>
                      <a:pt x="1359375" y="207010"/>
                      <a:pt x="1353025" y="195580"/>
                      <a:pt x="1341595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26" name="TextBox 16"/>
          <p:cNvSpPr txBox="1"/>
          <p:nvPr/>
        </p:nvSpPr>
        <p:spPr>
          <a:xfrm>
            <a:off x="6396121" y="6687355"/>
            <a:ext cx="5567279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lvl="0" indent="-514350" algn="l">
              <a:lnSpc>
                <a:spcPts val="3640"/>
              </a:lnSpc>
              <a:buFont typeface="+mj-lt"/>
              <a:buAutoNum type="arabicPeriod"/>
            </a:pPr>
            <a:r>
              <a:rPr lang="ru-RU" sz="3200" spc="56" dirty="0"/>
              <a:t>Задачи на классификацию, систематизацию</a:t>
            </a:r>
          </a:p>
          <a:p>
            <a:pPr marL="514350" lvl="0" indent="-514350" algn="l">
              <a:lnSpc>
                <a:spcPts val="3640"/>
              </a:lnSpc>
              <a:buFont typeface="+mj-lt"/>
              <a:buAutoNum type="arabicPeriod"/>
            </a:pPr>
            <a:r>
              <a:rPr lang="ru-RU" sz="3200" spc="56" dirty="0"/>
              <a:t>Исследовательские проекты</a:t>
            </a:r>
          </a:p>
          <a:p>
            <a:pPr marL="514350" lvl="0" indent="-514350" algn="l">
              <a:lnSpc>
                <a:spcPts val="3640"/>
              </a:lnSpc>
              <a:buFont typeface="+mj-lt"/>
              <a:buAutoNum type="arabicPeriod"/>
            </a:pPr>
            <a:r>
              <a:rPr lang="ru-RU" sz="3200" spc="56" dirty="0"/>
              <a:t>Перевернутое обучение</a:t>
            </a:r>
          </a:p>
          <a:p>
            <a:pPr lvl="0" algn="l">
              <a:lnSpc>
                <a:spcPts val="3640"/>
              </a:lnSpc>
            </a:pPr>
            <a:endParaRPr lang="ru-RU" sz="3200" spc="56" dirty="0"/>
          </a:p>
          <a:p>
            <a:pPr marL="0" lvl="0" indent="0" algn="l">
              <a:lnSpc>
                <a:spcPts val="3640"/>
              </a:lnSpc>
            </a:pPr>
            <a:endParaRPr lang="en-US" sz="3200" spc="56" dirty="0"/>
          </a:p>
        </p:txBody>
      </p:sp>
      <p:sp>
        <p:nvSpPr>
          <p:cNvPr id="29" name="TextBox 7"/>
          <p:cNvSpPr txBox="1"/>
          <p:nvPr/>
        </p:nvSpPr>
        <p:spPr>
          <a:xfrm>
            <a:off x="457200" y="932198"/>
            <a:ext cx="171450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</a:pPr>
            <a:r>
              <a:rPr lang="ru-RU" sz="8000" spc="-80" dirty="0">
                <a:solidFill>
                  <a:srgbClr val="FFFFFF"/>
                </a:solidFill>
                <a:latin typeface="Roboto Bold"/>
              </a:rPr>
              <a:t>Как создать сложную среду?</a:t>
            </a:r>
          </a:p>
        </p:txBody>
      </p:sp>
    </p:spTree>
    <p:extLst>
      <p:ext uri="{BB962C8B-B14F-4D97-AF65-F5344CB8AC3E}">
        <p14:creationId xmlns:p14="http://schemas.microsoft.com/office/powerpoint/2010/main" val="36881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</p:spPr>
      </p:pic>
      <p:grpSp>
        <p:nvGrpSpPr>
          <p:cNvPr id="7" name="Group 10"/>
          <p:cNvGrpSpPr/>
          <p:nvPr/>
        </p:nvGrpSpPr>
        <p:grpSpPr>
          <a:xfrm>
            <a:off x="1563466" y="2486941"/>
            <a:ext cx="4621105" cy="2734626"/>
            <a:chOff x="0" y="0"/>
            <a:chExt cx="1563189" cy="1219235"/>
          </a:xfrm>
        </p:grpSpPr>
        <p:sp>
          <p:nvSpPr>
            <p:cNvPr id="8" name="Freeform 11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12"/>
          <p:cNvGrpSpPr/>
          <p:nvPr/>
        </p:nvGrpSpPr>
        <p:grpSpPr>
          <a:xfrm>
            <a:off x="6826244" y="2486942"/>
            <a:ext cx="4621105" cy="2667000"/>
            <a:chOff x="0" y="0"/>
            <a:chExt cx="1563189" cy="1219235"/>
          </a:xfrm>
        </p:grpSpPr>
        <p:sp>
          <p:nvSpPr>
            <p:cNvPr id="10" name="Freeform 13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4"/>
          <p:cNvGrpSpPr/>
          <p:nvPr/>
        </p:nvGrpSpPr>
        <p:grpSpPr>
          <a:xfrm>
            <a:off x="12089023" y="2486942"/>
            <a:ext cx="4621105" cy="2667000"/>
            <a:chOff x="0" y="0"/>
            <a:chExt cx="1563189" cy="1219235"/>
          </a:xfrm>
        </p:grpSpPr>
        <p:sp>
          <p:nvSpPr>
            <p:cNvPr id="12" name="Freeform 15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6"/>
          <p:cNvSpPr txBox="1"/>
          <p:nvPr/>
        </p:nvSpPr>
        <p:spPr>
          <a:xfrm>
            <a:off x="1815241" y="3699236"/>
            <a:ext cx="411755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Стимулируйте любознательность</a:t>
            </a:r>
            <a:endParaRPr lang="en-US" sz="2800" spc="56" dirty="0"/>
          </a:p>
        </p:txBody>
      </p:sp>
      <p:sp>
        <p:nvSpPr>
          <p:cNvPr id="14" name="TextBox 17"/>
          <p:cNvSpPr txBox="1"/>
          <p:nvPr/>
        </p:nvSpPr>
        <p:spPr>
          <a:xfrm>
            <a:off x="1971243" y="2696069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1</a:t>
            </a:r>
          </a:p>
        </p:txBody>
      </p:sp>
      <p:sp>
        <p:nvSpPr>
          <p:cNvPr id="15" name="TextBox 19"/>
          <p:cNvSpPr txBox="1"/>
          <p:nvPr/>
        </p:nvSpPr>
        <p:spPr>
          <a:xfrm>
            <a:off x="7234021" y="2696069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2</a:t>
            </a:r>
          </a:p>
        </p:txBody>
      </p:sp>
      <p:sp>
        <p:nvSpPr>
          <p:cNvPr id="16" name="TextBox 20"/>
          <p:cNvSpPr txBox="1"/>
          <p:nvPr/>
        </p:nvSpPr>
        <p:spPr>
          <a:xfrm>
            <a:off x="12496800" y="3699236"/>
            <a:ext cx="3701958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Поддерживайте разнообразие</a:t>
            </a:r>
            <a:endParaRPr lang="en-US" sz="2800" spc="56" dirty="0">
              <a:solidFill>
                <a:srgbClr val="14110F"/>
              </a:solidFill>
              <a:latin typeface="Roboto Bold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12496800" y="2696069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14110F">
                    <a:alpha val="29804"/>
                  </a:srgbClr>
                </a:solidFill>
                <a:latin typeface="Roboto"/>
              </a:rPr>
              <a:t>3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7078019" y="3676376"/>
            <a:ext cx="411755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2800" spc="56" dirty="0">
                <a:latin typeface="Roboto Bold"/>
              </a:rPr>
              <a:t>Учите работать с информацией</a:t>
            </a:r>
            <a:endParaRPr lang="en-US" sz="2800" spc="56" dirty="0">
              <a:latin typeface="Roboto Bold"/>
            </a:endParaRPr>
          </a:p>
        </p:txBody>
      </p:sp>
      <p:grpSp>
        <p:nvGrpSpPr>
          <p:cNvPr id="19" name="Group 3"/>
          <p:cNvGrpSpPr/>
          <p:nvPr/>
        </p:nvGrpSpPr>
        <p:grpSpPr>
          <a:xfrm>
            <a:off x="10536501" y="5878519"/>
            <a:ext cx="6173627" cy="3306719"/>
            <a:chOff x="0" y="0"/>
            <a:chExt cx="2678387" cy="795392"/>
          </a:xfrm>
        </p:grpSpPr>
        <p:sp>
          <p:nvSpPr>
            <p:cNvPr id="20" name="Freeform 4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3"/>
          <p:cNvGrpSpPr/>
          <p:nvPr/>
        </p:nvGrpSpPr>
        <p:grpSpPr>
          <a:xfrm rot="5400000">
            <a:off x="15130102" y="5132804"/>
            <a:ext cx="1338355" cy="802651"/>
            <a:chOff x="0" y="0"/>
            <a:chExt cx="1784474" cy="1070201"/>
          </a:xfrm>
        </p:grpSpPr>
        <p:grpSp>
          <p:nvGrpSpPr>
            <p:cNvPr id="22" name="Group 4"/>
            <p:cNvGrpSpPr/>
            <p:nvPr/>
          </p:nvGrpSpPr>
          <p:grpSpPr>
            <a:xfrm>
              <a:off x="0" y="0"/>
              <a:ext cx="1784474" cy="1070201"/>
              <a:chOff x="0" y="0"/>
              <a:chExt cx="865399" cy="51816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6350" y="6360"/>
                <a:ext cx="852699" cy="506284"/>
              </a:xfrm>
              <a:custGeom>
                <a:avLst/>
                <a:gdLst/>
                <a:ahLst/>
                <a:cxnLst/>
                <a:rect l="l" t="t" r="r" b="b"/>
                <a:pathLst>
                  <a:path w="852699" h="506284">
                    <a:moveTo>
                      <a:pt x="252730" y="0"/>
                    </a:moveTo>
                    <a:lnTo>
                      <a:pt x="599969" y="0"/>
                    </a:lnTo>
                    <a:cubicBezTo>
                      <a:pt x="739669" y="0"/>
                      <a:pt x="852699" y="113215"/>
                      <a:pt x="852699" y="253143"/>
                    </a:cubicBezTo>
                    <a:cubicBezTo>
                      <a:pt x="852699" y="393070"/>
                      <a:pt x="739669" y="506285"/>
                      <a:pt x="599969" y="506285"/>
                    </a:cubicBezTo>
                    <a:lnTo>
                      <a:pt x="252730" y="506285"/>
                    </a:lnTo>
                    <a:cubicBezTo>
                      <a:pt x="113030" y="506285"/>
                      <a:pt x="0" y="393070"/>
                      <a:pt x="0" y="253143"/>
                    </a:cubicBezTo>
                    <a:cubicBezTo>
                      <a:pt x="0" y="113215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FD9B33"/>
              </a:solidFill>
            </p:spPr>
          </p:sp>
        </p:grpSp>
        <p:grpSp>
          <p:nvGrpSpPr>
            <p:cNvPr id="23" name="Group 6"/>
            <p:cNvGrpSpPr/>
            <p:nvPr/>
          </p:nvGrpSpPr>
          <p:grpSpPr>
            <a:xfrm>
              <a:off x="393198" y="401024"/>
              <a:ext cx="998079" cy="315171"/>
              <a:chOff x="0" y="0"/>
              <a:chExt cx="1359375" cy="429260"/>
            </a:xfrm>
          </p:grpSpPr>
          <p:sp>
            <p:nvSpPr>
              <p:cNvPr id="24" name="Freeform 7"/>
              <p:cNvSpPr/>
              <p:nvPr/>
            </p:nvSpPr>
            <p:spPr>
              <a:xfrm>
                <a:off x="0" y="-5080"/>
                <a:ext cx="1359375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359375" h="434340">
                    <a:moveTo>
                      <a:pt x="1341595" y="187960"/>
                    </a:moveTo>
                    <a:lnTo>
                      <a:pt x="1079975" y="11430"/>
                    </a:lnTo>
                    <a:cubicBezTo>
                      <a:pt x="1062195" y="0"/>
                      <a:pt x="1039335" y="3810"/>
                      <a:pt x="1026635" y="21590"/>
                    </a:cubicBezTo>
                    <a:cubicBezTo>
                      <a:pt x="1015205" y="39370"/>
                      <a:pt x="1019015" y="62230"/>
                      <a:pt x="1036795" y="74930"/>
                    </a:cubicBezTo>
                    <a:lnTo>
                      <a:pt x="1195545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195545" y="257810"/>
                    </a:lnTo>
                    <a:lnTo>
                      <a:pt x="1036795" y="364490"/>
                    </a:lnTo>
                    <a:cubicBezTo>
                      <a:pt x="1019015" y="375920"/>
                      <a:pt x="1015205" y="400050"/>
                      <a:pt x="1026635" y="417830"/>
                    </a:cubicBezTo>
                    <a:cubicBezTo>
                      <a:pt x="1034255" y="429260"/>
                      <a:pt x="1045685" y="434340"/>
                      <a:pt x="1058385" y="434340"/>
                    </a:cubicBezTo>
                    <a:cubicBezTo>
                      <a:pt x="1066005" y="434340"/>
                      <a:pt x="1073625" y="431800"/>
                      <a:pt x="1079975" y="427990"/>
                    </a:cubicBezTo>
                    <a:lnTo>
                      <a:pt x="1342865" y="251460"/>
                    </a:lnTo>
                    <a:cubicBezTo>
                      <a:pt x="1353025" y="243840"/>
                      <a:pt x="1359375" y="232410"/>
                      <a:pt x="1359375" y="219710"/>
                    </a:cubicBezTo>
                    <a:cubicBezTo>
                      <a:pt x="1359375" y="207010"/>
                      <a:pt x="1353025" y="195580"/>
                      <a:pt x="1341595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26" name="TextBox 16"/>
          <p:cNvSpPr txBox="1"/>
          <p:nvPr/>
        </p:nvSpPr>
        <p:spPr>
          <a:xfrm>
            <a:off x="11039521" y="6479492"/>
            <a:ext cx="5151233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lvl="0" indent="-514350" algn="l">
              <a:lnSpc>
                <a:spcPts val="3640"/>
              </a:lnSpc>
              <a:buFont typeface="+mj-lt"/>
              <a:buAutoNum type="arabicPeriod"/>
            </a:pPr>
            <a:r>
              <a:rPr lang="ru-RU" sz="3200" spc="56" dirty="0"/>
              <a:t>Командная работа</a:t>
            </a:r>
          </a:p>
          <a:p>
            <a:pPr marL="514350" lvl="0" indent="-514350" algn="l">
              <a:lnSpc>
                <a:spcPts val="3640"/>
              </a:lnSpc>
              <a:buFont typeface="+mj-lt"/>
              <a:buAutoNum type="arabicPeriod"/>
            </a:pPr>
            <a:r>
              <a:rPr lang="ru-RU" sz="3200" spc="56" dirty="0"/>
              <a:t>Подчеркивание успехов и индивидуальности</a:t>
            </a:r>
          </a:p>
          <a:p>
            <a:pPr marL="514350" lvl="0" indent="-514350" algn="l">
              <a:lnSpc>
                <a:spcPts val="3640"/>
              </a:lnSpc>
              <a:buFont typeface="+mj-lt"/>
              <a:buAutoNum type="arabicPeriod"/>
            </a:pPr>
            <a:r>
              <a:rPr lang="ru-RU" sz="3200" spc="56" dirty="0"/>
              <a:t>Условия для </a:t>
            </a:r>
            <a:r>
              <a:rPr lang="ru-RU" sz="3200" spc="56" dirty="0" err="1"/>
              <a:t>саморефлексии</a:t>
            </a:r>
            <a:endParaRPr lang="ru-RU" sz="3200" spc="56" dirty="0"/>
          </a:p>
          <a:p>
            <a:pPr marL="0" lvl="0" indent="0" algn="l">
              <a:lnSpc>
                <a:spcPts val="3640"/>
              </a:lnSpc>
            </a:pPr>
            <a:endParaRPr lang="en-US" sz="3200" spc="56" dirty="0"/>
          </a:p>
        </p:txBody>
      </p:sp>
      <p:sp>
        <p:nvSpPr>
          <p:cNvPr id="29" name="TextBox 7"/>
          <p:cNvSpPr txBox="1"/>
          <p:nvPr/>
        </p:nvSpPr>
        <p:spPr>
          <a:xfrm>
            <a:off x="457200" y="932198"/>
            <a:ext cx="171450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</a:pPr>
            <a:r>
              <a:rPr lang="ru-RU" sz="8000" spc="-80" dirty="0">
                <a:solidFill>
                  <a:srgbClr val="FFFFFF"/>
                </a:solidFill>
                <a:latin typeface="Roboto Bold"/>
              </a:rPr>
              <a:t>Как создать сложную среду?</a:t>
            </a:r>
          </a:p>
        </p:txBody>
      </p:sp>
    </p:spTree>
    <p:extLst>
      <p:ext uri="{BB962C8B-B14F-4D97-AF65-F5344CB8AC3E}">
        <p14:creationId xmlns:p14="http://schemas.microsoft.com/office/powerpoint/2010/main" val="15410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</p:spPr>
      </p:pic>
      <p:pic>
        <p:nvPicPr>
          <p:cNvPr id="10" name="Picture 6" descr="https://thumbs.dreamstime.com/b/%D0%B7%D0%BD%D0%B0%D0%BA-%D0%B2%D0%BE%D0%BF%D0%BB%D0%BE%D1%89%D0%B5%D0%BD%D0%B8%D1%8F-%D0%BA%D1%80%D1%83%D0%B3%D0%B0-%D0%BF%D1%80%D0%BE%D1%84%D0%B8%D0%BB%D1%8F-%D1%81%D0%B8%D0%BC%D0%B2%D0%BE%D0%BB%D0%B0-%D0%B6%D0%B5%D0%BD%D1%81%D0%BA%D0%BE%D0%B9-%D0%BF%D0%B5%D1%80%D1%81%D0%BE%D0%BD%D1%8B-%D0%B2%D0%B5%D0%BA%D1%82%D0%BE%D1%80%D0%B0-%D0%B7%D0%BD%D0%B0%D1%87%D0%BA%D0%B0-1156009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772" y="2519497"/>
            <a:ext cx="5326231" cy="532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/>
          <p:cNvSpPr txBox="1"/>
          <p:nvPr/>
        </p:nvSpPr>
        <p:spPr>
          <a:xfrm>
            <a:off x="2268958" y="929511"/>
            <a:ext cx="2590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ru-RU" sz="8000" spc="-288" dirty="0">
                <a:solidFill>
                  <a:schemeClr val="bg1"/>
                </a:solidFill>
                <a:latin typeface="Roboto Bold"/>
              </a:rPr>
              <a:t>Мы</a:t>
            </a:r>
            <a:endParaRPr lang="en-US" sz="8000" spc="-288" dirty="0">
              <a:solidFill>
                <a:schemeClr val="bg1"/>
              </a:solidFill>
              <a:latin typeface="Roboto Bold"/>
            </a:endParaRPr>
          </a:p>
        </p:txBody>
      </p:sp>
      <p:pic>
        <p:nvPicPr>
          <p:cNvPr id="39938" name="Picture 2" descr="https://www.matricadepo.hu/thumbnails/150x150_alien-04-matrica-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05100"/>
            <a:ext cx="5006528" cy="50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https://thumbs.dreamstime.com/b/%D0%B7%D0%BD%D0%B0%D0%BA-%D0%B2%D0%BE%D0%BF%D0%BB%D0%BE%D1%89%D0%B5%D0%BD%D0%B8%D1%8F-%D0%BA%D1%80%D1%83%D0%B3%D0%B0-%D0%BF%D1%80%D0%BE%D1%84%D0%B8%D0%BB%D1%8F-%D1%81%D0%B8%D0%BC%D0%B2%D0%BE%D0%BB%D0%B0-%D0%B6%D0%B5%D0%BD%D1%81%D0%BA%D0%BE%D0%B9-%D0%BF%D0%B5%D1%80%D1%81%D0%BE%D0%BD%D1%8B-%D0%B2%D0%B5%D0%BA%D1%82%D0%BE%D1%80%D0%B0-%D0%B7%D0%BD%D0%B0%D1%87%D0%BA%D0%B0-1156009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172" y="2519498"/>
            <a:ext cx="5326231" cy="532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"/>
          <p:cNvSpPr txBox="1"/>
          <p:nvPr/>
        </p:nvSpPr>
        <p:spPr>
          <a:xfrm>
            <a:off x="2268958" y="8305797"/>
            <a:ext cx="2590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ru-RU" sz="8000" spc="-288" dirty="0">
                <a:solidFill>
                  <a:schemeClr val="bg1"/>
                </a:solidFill>
                <a:latin typeface="Roboto Bold"/>
              </a:rPr>
              <a:t>Свои</a:t>
            </a:r>
            <a:endParaRPr lang="en-US" sz="8000" spc="-288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13278972" y="1063028"/>
            <a:ext cx="258303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</a:pPr>
            <a:r>
              <a:rPr lang="ru-RU" sz="8000" spc="-288" dirty="0">
                <a:solidFill>
                  <a:schemeClr val="bg1"/>
                </a:solidFill>
                <a:latin typeface="Roboto Bold"/>
              </a:rPr>
              <a:t>Они</a:t>
            </a:r>
            <a:endParaRPr lang="en-US" sz="8000" spc="-288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12726419" y="8357768"/>
            <a:ext cx="312495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</a:pPr>
            <a:r>
              <a:rPr lang="ru-RU" sz="8000" spc="-288" dirty="0">
                <a:solidFill>
                  <a:schemeClr val="bg1"/>
                </a:solidFill>
                <a:latin typeface="Roboto Bold"/>
              </a:rPr>
              <a:t>Чужие</a:t>
            </a:r>
            <a:endParaRPr lang="en-US" sz="8000" spc="-288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7632403" y="4225224"/>
            <a:ext cx="279209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12000" spc="-288" dirty="0">
                <a:solidFill>
                  <a:schemeClr val="bg1"/>
                </a:solidFill>
                <a:latin typeface="Roboto Bold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3353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4457700"/>
            <a:ext cx="15697200" cy="995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ru-RU" sz="8000" spc="-80" dirty="0">
                <a:solidFill>
                  <a:srgbClr val="FFFFFF"/>
                </a:solidFill>
                <a:latin typeface="Roboto Bold"/>
              </a:rPr>
              <a:t>Полезные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23425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35000" y="566613"/>
            <a:ext cx="4202369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каждыйважен.рф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7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2990" y="1536109"/>
            <a:ext cx="13720620" cy="88211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53554"/>
            <a:ext cx="15697200" cy="995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ru-RU" sz="8000" spc="-80" dirty="0">
                <a:solidFill>
                  <a:srgbClr val="FFFFFF"/>
                </a:solidFill>
                <a:latin typeface="Roboto Bold"/>
              </a:rPr>
              <a:t>Полезные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5033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53554"/>
            <a:ext cx="15697200" cy="995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ru-RU" sz="8000" spc="-80" dirty="0">
                <a:solidFill>
                  <a:srgbClr val="FFFFFF"/>
                </a:solidFill>
                <a:latin typeface="Roboto Bold"/>
              </a:rPr>
              <a:t>Полезные ресурсы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136004" y="349629"/>
            <a:ext cx="4284378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www.tolerancecenter.ru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7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2611" y="1536109"/>
            <a:ext cx="10077549" cy="330559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2611" y="4338652"/>
            <a:ext cx="10077549" cy="5857886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 flipH="1" flipV="1">
            <a:off x="11772125" y="2685854"/>
            <a:ext cx="553806" cy="5030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5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53554"/>
            <a:ext cx="15697200" cy="995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ru-RU" sz="8000" spc="-80" dirty="0">
                <a:solidFill>
                  <a:srgbClr val="FFFFFF"/>
                </a:solidFill>
                <a:latin typeface="Roboto Bold"/>
              </a:rPr>
              <a:t>Полезные ресурсы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4048" y="1334718"/>
            <a:ext cx="9829800" cy="19716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136004" y="349629"/>
            <a:ext cx="4284378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www.tolerancecenter.ru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7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3013837" y="1570298"/>
            <a:ext cx="499232" cy="5103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8582" y="9228152"/>
            <a:ext cx="449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Центр толерантности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378" y="2916302"/>
            <a:ext cx="4961439" cy="6925031"/>
          </a:xfrm>
          <a:prstGeom prst="rect">
            <a:avLst/>
          </a:prstGeom>
          <a:ln w="57150">
            <a:solidFill>
              <a:srgbClr val="20C9D7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6853" y="2840120"/>
            <a:ext cx="5372102" cy="7077393"/>
          </a:xfrm>
          <a:prstGeom prst="rect">
            <a:avLst/>
          </a:prstGeom>
        </p:spPr>
      </p:pic>
      <p:grpSp>
        <p:nvGrpSpPr>
          <p:cNvPr id="14" name="Group 3"/>
          <p:cNvGrpSpPr/>
          <p:nvPr/>
        </p:nvGrpSpPr>
        <p:grpSpPr>
          <a:xfrm>
            <a:off x="11535569" y="4305301"/>
            <a:ext cx="6173627" cy="4922852"/>
            <a:chOff x="0" y="0"/>
            <a:chExt cx="2678387" cy="795392"/>
          </a:xfrm>
        </p:grpSpPr>
        <p:sp>
          <p:nvSpPr>
            <p:cNvPr id="15" name="Freeform 4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2046765" y="4657857"/>
            <a:ext cx="5151233" cy="4584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Скачайте на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www.tolerancecenter.ru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 создайте свой форум-театр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Приходите на онлайн форум-спектакли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www.jewish-mus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um.ru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>
              <a:lnSpc>
                <a:spcPts val="3640"/>
              </a:lnSpc>
            </a:pPr>
            <a:endParaRPr lang="en-US" sz="3200" spc="56" dirty="0"/>
          </a:p>
        </p:txBody>
      </p:sp>
    </p:spTree>
    <p:extLst>
      <p:ext uri="{BB962C8B-B14F-4D97-AF65-F5344CB8AC3E}">
        <p14:creationId xmlns:p14="http://schemas.microsoft.com/office/powerpoint/2010/main" val="34584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06" y="1956475"/>
            <a:ext cx="13166187" cy="7405982"/>
          </a:xfrm>
          <a:prstGeom prst="rect">
            <a:avLst/>
          </a:prstGeom>
        </p:spPr>
      </p:pic>
      <p:sp>
        <p:nvSpPr>
          <p:cNvPr id="10" name="Рамка 9"/>
          <p:cNvSpPr/>
          <p:nvPr/>
        </p:nvSpPr>
        <p:spPr>
          <a:xfrm>
            <a:off x="0" y="0"/>
            <a:ext cx="18288000" cy="10287000"/>
          </a:xfrm>
          <a:prstGeom prst="frame">
            <a:avLst>
              <a:gd name="adj1" fmla="val 6574"/>
            </a:avLst>
          </a:prstGeom>
          <a:solidFill>
            <a:srgbClr val="12C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>
              <a:solidFill>
                <a:schemeClr val="tx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27707" y="1000088"/>
            <a:ext cx="17832593" cy="637098"/>
            <a:chOff x="3395284" y="435560"/>
            <a:chExt cx="2902594" cy="622581"/>
          </a:xfrm>
        </p:grpSpPr>
        <p:sp>
          <p:nvSpPr>
            <p:cNvPr id="9" name="TextBox 8"/>
            <p:cNvSpPr txBox="1"/>
            <p:nvPr/>
          </p:nvSpPr>
          <p:spPr>
            <a:xfrm>
              <a:off x="3395284" y="435560"/>
              <a:ext cx="2902594" cy="57746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2700" b="1" kern="0" spc="150" dirty="0">
                  <a:latin typeface="Arial" panose="020B0604020202020204" pitchFamily="34" charset="0"/>
                  <a:cs typeface="Arial" panose="020B0604020202020204" pitchFamily="34" charset="0"/>
                </a:rPr>
                <a:t>ТОЛЕРАНТНОСТЬ – ЭТО НЕ ПРО «НАС» И «НИХ». ЭТО ПРО КАЖДОГО. ЭТО ПРО ЛЮДЕЙ.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474807" y="1058141"/>
              <a:ext cx="2743548" cy="0"/>
            </a:xfrm>
            <a:prstGeom prst="line">
              <a:avLst/>
            </a:prstGeom>
            <a:ln w="57150">
              <a:solidFill>
                <a:srgbClr val="12C7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84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533400" y="342900"/>
            <a:ext cx="163068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ru-RU" sz="8000" spc="-288" dirty="0">
                <a:solidFill>
                  <a:schemeClr val="bg1"/>
                </a:solidFill>
                <a:latin typeface="Roboto Bold"/>
              </a:rPr>
              <a:t>Как проявляется ксенофобия в классе?</a:t>
            </a:r>
            <a:endParaRPr lang="en-US" sz="8000" spc="-288" dirty="0">
              <a:solidFill>
                <a:schemeClr val="bg1"/>
              </a:solidFill>
              <a:latin typeface="Roboto Bold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5800" y="3695700"/>
            <a:ext cx="3710257" cy="2357938"/>
            <a:chOff x="0" y="0"/>
            <a:chExt cx="1563189" cy="1219235"/>
          </a:xfrm>
        </p:grpSpPr>
        <p:sp>
          <p:nvSpPr>
            <p:cNvPr id="12" name="Freeform 11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TextBox 17"/>
          <p:cNvSpPr txBox="1"/>
          <p:nvPr/>
        </p:nvSpPr>
        <p:spPr>
          <a:xfrm>
            <a:off x="991392" y="3858381"/>
            <a:ext cx="330248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1</a:t>
            </a:r>
          </a:p>
        </p:txBody>
      </p:sp>
      <p:grpSp>
        <p:nvGrpSpPr>
          <p:cNvPr id="19" name="Group 10"/>
          <p:cNvGrpSpPr/>
          <p:nvPr/>
        </p:nvGrpSpPr>
        <p:grpSpPr>
          <a:xfrm>
            <a:off x="9476269" y="3656187"/>
            <a:ext cx="3710257" cy="2357938"/>
            <a:chOff x="0" y="0"/>
            <a:chExt cx="1563189" cy="1219235"/>
          </a:xfrm>
        </p:grpSpPr>
        <p:sp>
          <p:nvSpPr>
            <p:cNvPr id="20" name="Freeform 11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10"/>
          <p:cNvGrpSpPr/>
          <p:nvPr/>
        </p:nvGrpSpPr>
        <p:grpSpPr>
          <a:xfrm>
            <a:off x="5035486" y="3656188"/>
            <a:ext cx="3710257" cy="2357938"/>
            <a:chOff x="0" y="0"/>
            <a:chExt cx="1563189" cy="1219235"/>
          </a:xfrm>
        </p:grpSpPr>
        <p:sp>
          <p:nvSpPr>
            <p:cNvPr id="22" name="Freeform 11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10"/>
          <p:cNvGrpSpPr/>
          <p:nvPr/>
        </p:nvGrpSpPr>
        <p:grpSpPr>
          <a:xfrm>
            <a:off x="13769798" y="3626185"/>
            <a:ext cx="3710257" cy="2357938"/>
            <a:chOff x="0" y="0"/>
            <a:chExt cx="1563189" cy="1219235"/>
          </a:xfrm>
        </p:grpSpPr>
        <p:sp>
          <p:nvSpPr>
            <p:cNvPr id="24" name="Freeform 11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6" name="TextBox 16"/>
          <p:cNvSpPr txBox="1"/>
          <p:nvPr/>
        </p:nvSpPr>
        <p:spPr>
          <a:xfrm>
            <a:off x="9700522" y="4669722"/>
            <a:ext cx="3284332" cy="1397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4000" spc="56" dirty="0" err="1">
                <a:latin typeface="Roboto Bold"/>
              </a:rPr>
              <a:t>Предрассу</a:t>
            </a:r>
            <a:r>
              <a:rPr lang="ru-RU" sz="4000" spc="56" dirty="0">
                <a:latin typeface="Roboto Bold"/>
              </a:rPr>
              <a:t>-дочные  суждения</a:t>
            </a:r>
            <a:endParaRPr lang="en-US" sz="4000" spc="56" dirty="0">
              <a:latin typeface="Roboto Bold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5280918" y="3858381"/>
            <a:ext cx="3302480" cy="881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ru-RU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2</a:t>
            </a:r>
            <a:endParaRPr lang="en-US" sz="5600" u="none" spc="-56" dirty="0">
              <a:solidFill>
                <a:srgbClr val="14110F">
                  <a:alpha val="29804"/>
                </a:srgbClr>
              </a:solidFill>
              <a:latin typeface="Roboto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9691448" y="3839467"/>
            <a:ext cx="3302480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ru-RU" sz="5600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3</a:t>
            </a:r>
            <a:endParaRPr lang="en-US" sz="5600" u="none" spc="-56" dirty="0">
              <a:solidFill>
                <a:srgbClr val="14110F">
                  <a:alpha val="29804"/>
                </a:srgbClr>
              </a:solidFill>
              <a:latin typeface="Roboto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13959837" y="3847804"/>
            <a:ext cx="3302480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ru-RU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4</a:t>
            </a:r>
            <a:endParaRPr lang="en-US" sz="5600" u="none" spc="-56" dirty="0">
              <a:solidFill>
                <a:srgbClr val="14110F">
                  <a:alpha val="29804"/>
                </a:srgbClr>
              </a:solidFill>
              <a:latin typeface="Roboto"/>
            </a:endParaRPr>
          </a:p>
        </p:txBody>
      </p:sp>
      <p:grpSp>
        <p:nvGrpSpPr>
          <p:cNvPr id="47" name="Group 10"/>
          <p:cNvGrpSpPr/>
          <p:nvPr/>
        </p:nvGrpSpPr>
        <p:grpSpPr>
          <a:xfrm>
            <a:off x="685800" y="6696933"/>
            <a:ext cx="3710257" cy="2357938"/>
            <a:chOff x="0" y="0"/>
            <a:chExt cx="1563189" cy="1219235"/>
          </a:xfrm>
        </p:grpSpPr>
        <p:sp>
          <p:nvSpPr>
            <p:cNvPr id="48" name="Freeform 11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0" name="TextBox 49"/>
          <p:cNvSpPr txBox="1"/>
          <p:nvPr/>
        </p:nvSpPr>
        <p:spPr>
          <a:xfrm>
            <a:off x="991392" y="6859614"/>
            <a:ext cx="3302480" cy="881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ru-RU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5</a:t>
            </a:r>
            <a:endParaRPr lang="en-US" sz="5600" u="none" spc="-56" dirty="0">
              <a:solidFill>
                <a:srgbClr val="14110F">
                  <a:alpha val="29804"/>
                </a:srgbClr>
              </a:solidFill>
              <a:latin typeface="Roboto"/>
            </a:endParaRPr>
          </a:p>
        </p:txBody>
      </p:sp>
      <p:grpSp>
        <p:nvGrpSpPr>
          <p:cNvPr id="51" name="Group 10"/>
          <p:cNvGrpSpPr/>
          <p:nvPr/>
        </p:nvGrpSpPr>
        <p:grpSpPr>
          <a:xfrm>
            <a:off x="9476269" y="6657420"/>
            <a:ext cx="3710257" cy="2357938"/>
            <a:chOff x="0" y="0"/>
            <a:chExt cx="1563189" cy="1219235"/>
          </a:xfrm>
        </p:grpSpPr>
        <p:sp>
          <p:nvSpPr>
            <p:cNvPr id="52" name="Freeform 11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3" name="Group 10"/>
          <p:cNvGrpSpPr/>
          <p:nvPr/>
        </p:nvGrpSpPr>
        <p:grpSpPr>
          <a:xfrm>
            <a:off x="5035486" y="6657421"/>
            <a:ext cx="3710257" cy="2357938"/>
            <a:chOff x="0" y="0"/>
            <a:chExt cx="1563189" cy="1219235"/>
          </a:xfrm>
        </p:grpSpPr>
        <p:sp>
          <p:nvSpPr>
            <p:cNvPr id="54" name="Freeform 11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5" name="Group 10"/>
          <p:cNvGrpSpPr/>
          <p:nvPr/>
        </p:nvGrpSpPr>
        <p:grpSpPr>
          <a:xfrm>
            <a:off x="13769798" y="6627418"/>
            <a:ext cx="3710257" cy="2357938"/>
            <a:chOff x="0" y="0"/>
            <a:chExt cx="1563189" cy="1219235"/>
          </a:xfrm>
        </p:grpSpPr>
        <p:sp>
          <p:nvSpPr>
            <p:cNvPr id="56" name="Freeform 11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l="l" t="t" r="r" b="b"/>
              <a:pathLst>
                <a:path w="1563189" h="1219235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7" name="TextBox 16"/>
          <p:cNvSpPr txBox="1"/>
          <p:nvPr/>
        </p:nvSpPr>
        <p:spPr>
          <a:xfrm>
            <a:off x="13909789" y="4646462"/>
            <a:ext cx="3570266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4000" spc="56" dirty="0">
                <a:latin typeface="Roboto Bold"/>
              </a:rPr>
              <a:t>Акцент на признаках-  «ярлыках»</a:t>
            </a:r>
            <a:endParaRPr lang="en-US" sz="4000" spc="56" dirty="0">
              <a:latin typeface="Roboto Bold"/>
            </a:endParaRPr>
          </a:p>
        </p:txBody>
      </p:sp>
      <p:sp>
        <p:nvSpPr>
          <p:cNvPr id="58" name="TextBox 16"/>
          <p:cNvSpPr txBox="1"/>
          <p:nvPr/>
        </p:nvSpPr>
        <p:spPr>
          <a:xfrm>
            <a:off x="13917052" y="7687514"/>
            <a:ext cx="3284332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4000" spc="56" dirty="0">
                <a:latin typeface="Roboto Bold"/>
              </a:rPr>
              <a:t>Отторжение нового</a:t>
            </a:r>
            <a:endParaRPr lang="en-US" sz="4000" spc="56" dirty="0">
              <a:latin typeface="Roboto Bold"/>
            </a:endParaRPr>
          </a:p>
        </p:txBody>
      </p:sp>
      <p:sp>
        <p:nvSpPr>
          <p:cNvPr id="60" name="TextBox 17"/>
          <p:cNvSpPr txBox="1"/>
          <p:nvPr/>
        </p:nvSpPr>
        <p:spPr>
          <a:xfrm>
            <a:off x="5280918" y="6859614"/>
            <a:ext cx="3302480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ru-RU" sz="5600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6</a:t>
            </a:r>
            <a:endParaRPr lang="en-US" sz="5600" u="none" spc="-56" dirty="0">
              <a:solidFill>
                <a:srgbClr val="14110F">
                  <a:alpha val="29804"/>
                </a:srgbClr>
              </a:solidFill>
              <a:latin typeface="Roboto"/>
            </a:endParaRPr>
          </a:p>
        </p:txBody>
      </p:sp>
      <p:sp>
        <p:nvSpPr>
          <p:cNvPr id="61" name="TextBox 17"/>
          <p:cNvSpPr txBox="1"/>
          <p:nvPr/>
        </p:nvSpPr>
        <p:spPr>
          <a:xfrm>
            <a:off x="9691448" y="6840700"/>
            <a:ext cx="3302480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ru-RU" sz="5600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7</a:t>
            </a:r>
            <a:endParaRPr lang="en-US" sz="5600" u="none" spc="-56" dirty="0">
              <a:solidFill>
                <a:srgbClr val="14110F">
                  <a:alpha val="29804"/>
                </a:srgbClr>
              </a:solidFill>
              <a:latin typeface="Roboto"/>
            </a:endParaRPr>
          </a:p>
        </p:txBody>
      </p:sp>
      <p:sp>
        <p:nvSpPr>
          <p:cNvPr id="62" name="TextBox 17"/>
          <p:cNvSpPr txBox="1"/>
          <p:nvPr/>
        </p:nvSpPr>
        <p:spPr>
          <a:xfrm>
            <a:off x="13959837" y="6849037"/>
            <a:ext cx="3302480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ru-RU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8</a:t>
            </a:r>
            <a:endParaRPr lang="en-US" sz="5600" u="none" spc="-56" dirty="0">
              <a:solidFill>
                <a:srgbClr val="14110F">
                  <a:alpha val="29804"/>
                </a:srgbClr>
              </a:solidFill>
              <a:latin typeface="Roboto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664243" y="7630363"/>
            <a:ext cx="3334308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4000" spc="56" dirty="0">
                <a:latin typeface="Roboto Bold"/>
              </a:rPr>
              <a:t>Негативные </a:t>
            </a:r>
            <a:r>
              <a:rPr lang="ru-RU" sz="4000" spc="56" dirty="0" err="1">
                <a:latin typeface="Roboto Bold"/>
              </a:rPr>
              <a:t>высказыва-ния</a:t>
            </a:r>
            <a:r>
              <a:rPr lang="ru-RU" sz="4000" spc="56" dirty="0">
                <a:latin typeface="Roboto Bold"/>
              </a:rPr>
              <a:t> о «них»</a:t>
            </a:r>
            <a:endParaRPr lang="en-US" sz="4000" spc="56" dirty="0">
              <a:latin typeface="Roboto Bold"/>
            </a:endParaRPr>
          </a:p>
        </p:txBody>
      </p:sp>
      <p:sp>
        <p:nvSpPr>
          <p:cNvPr id="64" name="TextBox 16"/>
          <p:cNvSpPr txBox="1"/>
          <p:nvPr/>
        </p:nvSpPr>
        <p:spPr>
          <a:xfrm>
            <a:off x="5280918" y="7669876"/>
            <a:ext cx="360930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4000" spc="56" dirty="0">
                <a:latin typeface="Roboto Bold"/>
              </a:rPr>
              <a:t>Вербальная и физическая агрессия</a:t>
            </a:r>
            <a:endParaRPr lang="en-US" sz="4000" spc="56" dirty="0">
              <a:latin typeface="Roboto Bold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93997" y="4646462"/>
            <a:ext cx="328433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4000" spc="56" dirty="0">
                <a:latin typeface="Roboto Bold"/>
              </a:rPr>
              <a:t>Отказ от общения с «иными»</a:t>
            </a:r>
            <a:endParaRPr lang="en-US" sz="4000" spc="56" dirty="0">
              <a:latin typeface="Roboto Bold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20628" y="4720868"/>
            <a:ext cx="328433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4000" spc="56" dirty="0" err="1">
                <a:latin typeface="Roboto Bold"/>
              </a:rPr>
              <a:t>Противопо-ставление</a:t>
            </a:r>
            <a:r>
              <a:rPr lang="ru-RU" sz="4000" spc="56" dirty="0">
                <a:latin typeface="Roboto Bold"/>
              </a:rPr>
              <a:t> «Мы – Они»</a:t>
            </a:r>
            <a:endParaRPr lang="en-US" sz="4000" spc="56" dirty="0">
              <a:latin typeface="Roboto Bold"/>
            </a:endParaRPr>
          </a:p>
        </p:txBody>
      </p:sp>
      <p:sp>
        <p:nvSpPr>
          <p:cNvPr id="68" name="TextBox 16"/>
          <p:cNvSpPr txBox="1"/>
          <p:nvPr/>
        </p:nvSpPr>
        <p:spPr>
          <a:xfrm>
            <a:off x="868576" y="7746732"/>
            <a:ext cx="3570266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ru-RU" sz="4000" spc="56" dirty="0">
                <a:latin typeface="Roboto Bold"/>
              </a:rPr>
              <a:t>Высмеивание непохожих</a:t>
            </a:r>
            <a:endParaRPr lang="en-US" sz="4000" spc="56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8418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2057400" y="2400300"/>
            <a:ext cx="647700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ru-RU" sz="8000" spc="-288" dirty="0">
                <a:solidFill>
                  <a:schemeClr val="bg1"/>
                </a:solidFill>
                <a:latin typeface="Roboto Bold"/>
              </a:rPr>
              <a:t>Почему ксенофобия – это проблема?</a:t>
            </a:r>
            <a:endParaRPr lang="en-US" sz="8000" spc="-288" dirty="0">
              <a:solidFill>
                <a:schemeClr val="bg1"/>
              </a:solidFill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1220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30126" y="-46905"/>
            <a:ext cx="9067800" cy="105833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3"/>
          <p:cNvSpPr txBox="1"/>
          <p:nvPr/>
        </p:nvSpPr>
        <p:spPr>
          <a:xfrm>
            <a:off x="632639" y="1565449"/>
            <a:ext cx="5638799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ru-RU" sz="8000" spc="-288" dirty="0">
                <a:latin typeface="Roboto Bold"/>
              </a:rPr>
              <a:t>Почему ксенофобия это проблема для индивида?</a:t>
            </a:r>
            <a:endParaRPr lang="en-US" sz="8000" spc="-288" dirty="0">
              <a:latin typeface="Roboto Bold"/>
            </a:endParaRPr>
          </a:p>
        </p:txBody>
      </p:sp>
      <p:grpSp>
        <p:nvGrpSpPr>
          <p:cNvPr id="10" name="Group 3"/>
          <p:cNvGrpSpPr/>
          <p:nvPr/>
        </p:nvGrpSpPr>
        <p:grpSpPr>
          <a:xfrm>
            <a:off x="8766900" y="889918"/>
            <a:ext cx="8420374" cy="1870989"/>
            <a:chOff x="0" y="0"/>
            <a:chExt cx="2678387" cy="795392"/>
          </a:xfrm>
        </p:grpSpPr>
        <p:sp>
          <p:nvSpPr>
            <p:cNvPr id="12" name="Freeform 4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5"/>
          <p:cNvGrpSpPr/>
          <p:nvPr/>
        </p:nvGrpSpPr>
        <p:grpSpPr>
          <a:xfrm>
            <a:off x="8766900" y="3201226"/>
            <a:ext cx="8420374" cy="1870989"/>
            <a:chOff x="0" y="0"/>
            <a:chExt cx="2678387" cy="795392"/>
          </a:xfrm>
        </p:grpSpPr>
        <p:sp>
          <p:nvSpPr>
            <p:cNvPr id="14" name="Freeform 6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7"/>
          <p:cNvGrpSpPr/>
          <p:nvPr/>
        </p:nvGrpSpPr>
        <p:grpSpPr>
          <a:xfrm>
            <a:off x="8766900" y="5498265"/>
            <a:ext cx="8420374" cy="1870989"/>
            <a:chOff x="0" y="0"/>
            <a:chExt cx="2678387" cy="795392"/>
          </a:xfrm>
        </p:grpSpPr>
        <p:sp>
          <p:nvSpPr>
            <p:cNvPr id="16" name="Freeform 8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9"/>
          <p:cNvSpPr txBox="1"/>
          <p:nvPr/>
        </p:nvSpPr>
        <p:spPr>
          <a:xfrm>
            <a:off x="8067877" y="1328607"/>
            <a:ext cx="899542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1</a:t>
            </a:r>
          </a:p>
        </p:txBody>
      </p:sp>
      <p:sp>
        <p:nvSpPr>
          <p:cNvPr id="18" name="TextBox 20"/>
          <p:cNvSpPr txBox="1"/>
          <p:nvPr/>
        </p:nvSpPr>
        <p:spPr>
          <a:xfrm>
            <a:off x="8032177" y="3719854"/>
            <a:ext cx="991111" cy="937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2</a:t>
            </a:r>
          </a:p>
        </p:txBody>
      </p:sp>
      <p:sp>
        <p:nvSpPr>
          <p:cNvPr id="19" name="TextBox 21"/>
          <p:cNvSpPr txBox="1"/>
          <p:nvPr/>
        </p:nvSpPr>
        <p:spPr>
          <a:xfrm>
            <a:off x="8032176" y="6130111"/>
            <a:ext cx="991111" cy="937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96096" y="3502937"/>
            <a:ext cx="8458200" cy="1563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ct val="60000"/>
              </a:lnSpc>
              <a:defRPr sz="8000"/>
            </a:lvl1pPr>
          </a:lstStyle>
          <a:p>
            <a:r>
              <a:rPr lang="ru-RU" dirty="0"/>
              <a:t>Тревожность, чувство опасности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0" y="5740979"/>
            <a:ext cx="8043274" cy="1563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ct val="60000"/>
              </a:lnSpc>
              <a:defRPr sz="8000"/>
            </a:lvl1pPr>
          </a:lstStyle>
          <a:p>
            <a:r>
              <a:rPr lang="ru-RU" dirty="0"/>
              <a:t>Ригидность мышления</a:t>
            </a:r>
          </a:p>
        </p:txBody>
      </p:sp>
      <p:grpSp>
        <p:nvGrpSpPr>
          <p:cNvPr id="25" name="Group 7"/>
          <p:cNvGrpSpPr/>
          <p:nvPr/>
        </p:nvGrpSpPr>
        <p:grpSpPr>
          <a:xfrm>
            <a:off x="8767159" y="7801077"/>
            <a:ext cx="8420374" cy="1870989"/>
            <a:chOff x="0" y="0"/>
            <a:chExt cx="2678387" cy="795392"/>
          </a:xfrm>
        </p:grpSpPr>
        <p:sp>
          <p:nvSpPr>
            <p:cNvPr id="26" name="Freeform 8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7" name="TextBox 21"/>
          <p:cNvSpPr txBox="1"/>
          <p:nvPr/>
        </p:nvSpPr>
        <p:spPr>
          <a:xfrm>
            <a:off x="8032435" y="8432923"/>
            <a:ext cx="991111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ru-RU" sz="5600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4</a:t>
            </a:r>
            <a:endParaRPr lang="en-US" sz="5600" u="none" spc="-56" dirty="0">
              <a:solidFill>
                <a:srgbClr val="14110F">
                  <a:alpha val="29804"/>
                </a:srgbClr>
              </a:solidFill>
              <a:latin typeface="Robot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78148" y="1283579"/>
            <a:ext cx="943858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60000"/>
              </a:lnSpc>
            </a:pPr>
            <a:r>
              <a:rPr lang="ru-RU" sz="8000" dirty="0"/>
              <a:t>Сложности в общении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78148" y="8176660"/>
            <a:ext cx="8009126" cy="1563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ct val="60000"/>
              </a:lnSpc>
              <a:defRPr sz="8000"/>
            </a:lvl1pPr>
          </a:lstStyle>
          <a:p>
            <a:r>
              <a:rPr lang="ru-RU" dirty="0"/>
              <a:t>Проблемы с законом</a:t>
            </a:r>
          </a:p>
        </p:txBody>
      </p:sp>
    </p:spTree>
    <p:extLst>
      <p:ext uri="{BB962C8B-B14F-4D97-AF65-F5344CB8AC3E}">
        <p14:creationId xmlns:p14="http://schemas.microsoft.com/office/powerpoint/2010/main" val="13722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30126" y="-46905"/>
            <a:ext cx="9067800" cy="105833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Group 3"/>
          <p:cNvGrpSpPr/>
          <p:nvPr/>
        </p:nvGrpSpPr>
        <p:grpSpPr>
          <a:xfrm>
            <a:off x="8766900" y="889918"/>
            <a:ext cx="8420374" cy="1870989"/>
            <a:chOff x="0" y="0"/>
            <a:chExt cx="2678387" cy="795392"/>
          </a:xfrm>
        </p:grpSpPr>
        <p:sp>
          <p:nvSpPr>
            <p:cNvPr id="12" name="Freeform 4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5"/>
          <p:cNvGrpSpPr/>
          <p:nvPr/>
        </p:nvGrpSpPr>
        <p:grpSpPr>
          <a:xfrm>
            <a:off x="8766900" y="3201226"/>
            <a:ext cx="8420374" cy="1870989"/>
            <a:chOff x="0" y="0"/>
            <a:chExt cx="2678387" cy="795392"/>
          </a:xfrm>
        </p:grpSpPr>
        <p:sp>
          <p:nvSpPr>
            <p:cNvPr id="14" name="Freeform 6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7"/>
          <p:cNvGrpSpPr/>
          <p:nvPr/>
        </p:nvGrpSpPr>
        <p:grpSpPr>
          <a:xfrm>
            <a:off x="8766900" y="5498265"/>
            <a:ext cx="8420374" cy="1870989"/>
            <a:chOff x="0" y="0"/>
            <a:chExt cx="2678387" cy="795392"/>
          </a:xfrm>
        </p:grpSpPr>
        <p:sp>
          <p:nvSpPr>
            <p:cNvPr id="16" name="Freeform 8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5" name="Group 7"/>
          <p:cNvGrpSpPr/>
          <p:nvPr/>
        </p:nvGrpSpPr>
        <p:grpSpPr>
          <a:xfrm>
            <a:off x="8767159" y="7801077"/>
            <a:ext cx="8420374" cy="1870989"/>
            <a:chOff x="0" y="0"/>
            <a:chExt cx="2678387" cy="795392"/>
          </a:xfrm>
        </p:grpSpPr>
        <p:sp>
          <p:nvSpPr>
            <p:cNvPr id="26" name="Freeform 8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1" name="Прямоугольник 20"/>
          <p:cNvSpPr/>
          <p:nvPr/>
        </p:nvSpPr>
        <p:spPr>
          <a:xfrm>
            <a:off x="8149859" y="1318592"/>
            <a:ext cx="9067800" cy="792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3"/>
          <p:cNvSpPr txBox="1"/>
          <p:nvPr/>
        </p:nvSpPr>
        <p:spPr>
          <a:xfrm>
            <a:off x="9031705" y="2203227"/>
            <a:ext cx="7434653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8000" dirty="0"/>
              <a:t>Ксенофобия </a:t>
            </a:r>
            <a:r>
              <a:rPr lang="ru-RU" sz="8000" dirty="0">
                <a:ea typeface="+mn-lt"/>
                <a:cs typeface="+mn-lt"/>
              </a:rPr>
              <a:t>–</a:t>
            </a:r>
            <a:r>
              <a:rPr lang="ru-RU" sz="8000" dirty="0"/>
              <a:t> это препятствие для гармоничной самореализации личности</a:t>
            </a:r>
            <a:endParaRPr lang="en-US" sz="8000" dirty="0"/>
          </a:p>
        </p:txBody>
      </p:sp>
      <p:sp>
        <p:nvSpPr>
          <p:cNvPr id="29" name="TextBox 3"/>
          <p:cNvSpPr txBox="1"/>
          <p:nvPr/>
        </p:nvSpPr>
        <p:spPr>
          <a:xfrm>
            <a:off x="632639" y="1565449"/>
            <a:ext cx="5638799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ru-RU" sz="8000" spc="-288" dirty="0">
                <a:latin typeface="Roboto Bold"/>
              </a:rPr>
              <a:t>Почему ксенофобия это проблема для индивида?</a:t>
            </a:r>
            <a:endParaRPr lang="en-US" sz="8000" spc="-288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96175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30126" y="-46905"/>
            <a:ext cx="9067800" cy="105833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Group 3"/>
          <p:cNvGrpSpPr/>
          <p:nvPr/>
        </p:nvGrpSpPr>
        <p:grpSpPr>
          <a:xfrm>
            <a:off x="8766900" y="889918"/>
            <a:ext cx="8420374" cy="1870989"/>
            <a:chOff x="0" y="0"/>
            <a:chExt cx="2678387" cy="795392"/>
          </a:xfrm>
        </p:grpSpPr>
        <p:sp>
          <p:nvSpPr>
            <p:cNvPr id="12" name="Freeform 4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5"/>
          <p:cNvGrpSpPr/>
          <p:nvPr/>
        </p:nvGrpSpPr>
        <p:grpSpPr>
          <a:xfrm>
            <a:off x="8766900" y="3201226"/>
            <a:ext cx="8420374" cy="1870989"/>
            <a:chOff x="0" y="0"/>
            <a:chExt cx="2678387" cy="795392"/>
          </a:xfrm>
        </p:grpSpPr>
        <p:sp>
          <p:nvSpPr>
            <p:cNvPr id="14" name="Freeform 6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7"/>
          <p:cNvGrpSpPr/>
          <p:nvPr/>
        </p:nvGrpSpPr>
        <p:grpSpPr>
          <a:xfrm>
            <a:off x="8766900" y="5498265"/>
            <a:ext cx="8420374" cy="1870989"/>
            <a:chOff x="0" y="0"/>
            <a:chExt cx="2678387" cy="795392"/>
          </a:xfrm>
        </p:grpSpPr>
        <p:sp>
          <p:nvSpPr>
            <p:cNvPr id="16" name="Freeform 8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9"/>
          <p:cNvSpPr txBox="1"/>
          <p:nvPr/>
        </p:nvSpPr>
        <p:spPr>
          <a:xfrm>
            <a:off x="8067877" y="1328607"/>
            <a:ext cx="899542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1</a:t>
            </a:r>
          </a:p>
        </p:txBody>
      </p:sp>
      <p:sp>
        <p:nvSpPr>
          <p:cNvPr id="18" name="TextBox 20"/>
          <p:cNvSpPr txBox="1"/>
          <p:nvPr/>
        </p:nvSpPr>
        <p:spPr>
          <a:xfrm>
            <a:off x="8032177" y="3719854"/>
            <a:ext cx="991111" cy="937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2</a:t>
            </a:r>
          </a:p>
        </p:txBody>
      </p:sp>
      <p:sp>
        <p:nvSpPr>
          <p:cNvPr id="19" name="TextBox 21"/>
          <p:cNvSpPr txBox="1"/>
          <p:nvPr/>
        </p:nvSpPr>
        <p:spPr>
          <a:xfrm>
            <a:off x="8032176" y="6130111"/>
            <a:ext cx="991111" cy="937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3</a:t>
            </a:r>
          </a:p>
        </p:txBody>
      </p:sp>
      <p:sp>
        <p:nvSpPr>
          <p:cNvPr id="20" name="TextBox 22"/>
          <p:cNvSpPr txBox="1"/>
          <p:nvPr/>
        </p:nvSpPr>
        <p:spPr>
          <a:xfrm>
            <a:off x="9174126" y="1182708"/>
            <a:ext cx="559836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8000" dirty="0" err="1"/>
              <a:t>Буллинг</a:t>
            </a:r>
            <a:endParaRPr lang="ru-RU" sz="8000" dirty="0"/>
          </a:p>
        </p:txBody>
      </p:sp>
      <p:sp>
        <p:nvSpPr>
          <p:cNvPr id="23" name="TextBox 22"/>
          <p:cNvSpPr txBox="1"/>
          <p:nvPr/>
        </p:nvSpPr>
        <p:spPr>
          <a:xfrm>
            <a:off x="9144000" y="3238500"/>
            <a:ext cx="9438586" cy="1994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ru-RU" sz="8000" dirty="0"/>
              <a:t>Шовинизм, </a:t>
            </a:r>
            <a:r>
              <a:rPr lang="ru-RU" sz="8000" dirty="0" err="1"/>
              <a:t>лже</a:t>
            </a:r>
            <a:r>
              <a:rPr lang="ru-RU" sz="8000" dirty="0"/>
              <a:t>-патриотизм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3999" y="5836605"/>
            <a:ext cx="866083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8000" dirty="0"/>
              <a:t>Дискриминация</a:t>
            </a:r>
          </a:p>
        </p:txBody>
      </p:sp>
      <p:grpSp>
        <p:nvGrpSpPr>
          <p:cNvPr id="25" name="Group 7"/>
          <p:cNvGrpSpPr/>
          <p:nvPr/>
        </p:nvGrpSpPr>
        <p:grpSpPr>
          <a:xfrm>
            <a:off x="8767159" y="7801077"/>
            <a:ext cx="8420374" cy="1870989"/>
            <a:chOff x="0" y="0"/>
            <a:chExt cx="2678387" cy="795392"/>
          </a:xfrm>
        </p:grpSpPr>
        <p:sp>
          <p:nvSpPr>
            <p:cNvPr id="26" name="Freeform 8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7" name="TextBox 21"/>
          <p:cNvSpPr txBox="1"/>
          <p:nvPr/>
        </p:nvSpPr>
        <p:spPr>
          <a:xfrm>
            <a:off x="8032435" y="8432923"/>
            <a:ext cx="991111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ru-RU" sz="5600" spc="-56" dirty="0">
                <a:solidFill>
                  <a:srgbClr val="14110F">
                    <a:alpha val="29804"/>
                  </a:srgbClr>
                </a:solidFill>
                <a:latin typeface="Roboto"/>
              </a:rPr>
              <a:t>4</a:t>
            </a:r>
            <a:endParaRPr lang="en-US" sz="5600" u="none" spc="-56" dirty="0">
              <a:solidFill>
                <a:srgbClr val="14110F">
                  <a:alpha val="29804"/>
                </a:srgbClr>
              </a:solidFill>
              <a:latin typeface="Roboto"/>
            </a:endParaRPr>
          </a:p>
        </p:txBody>
      </p:sp>
      <p:sp>
        <p:nvSpPr>
          <p:cNvPr id="29" name="TextBox 3"/>
          <p:cNvSpPr txBox="1"/>
          <p:nvPr/>
        </p:nvSpPr>
        <p:spPr>
          <a:xfrm>
            <a:off x="632639" y="1565449"/>
            <a:ext cx="5638799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ru-RU" sz="8000" spc="-288" dirty="0">
                <a:latin typeface="Roboto Bold"/>
              </a:rPr>
              <a:t>Почему ксенофобия это проблема для общества?</a:t>
            </a:r>
            <a:endParaRPr lang="en-US" sz="8000" spc="-288" dirty="0">
              <a:latin typeface="Roboto Bol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95897" y="8039100"/>
            <a:ext cx="559836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8000" dirty="0"/>
              <a:t>Экстремизм</a:t>
            </a:r>
          </a:p>
        </p:txBody>
      </p:sp>
    </p:spTree>
    <p:extLst>
      <p:ext uri="{BB962C8B-B14F-4D97-AF65-F5344CB8AC3E}">
        <p14:creationId xmlns:p14="http://schemas.microsoft.com/office/powerpoint/2010/main" val="1528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18288000" cy="104895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30126" y="-46905"/>
            <a:ext cx="9067800" cy="105833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Group 3"/>
          <p:cNvGrpSpPr/>
          <p:nvPr/>
        </p:nvGrpSpPr>
        <p:grpSpPr>
          <a:xfrm>
            <a:off x="8766900" y="889918"/>
            <a:ext cx="8420374" cy="1870989"/>
            <a:chOff x="0" y="0"/>
            <a:chExt cx="2678387" cy="795392"/>
          </a:xfrm>
        </p:grpSpPr>
        <p:sp>
          <p:nvSpPr>
            <p:cNvPr id="12" name="Freeform 4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5"/>
          <p:cNvGrpSpPr/>
          <p:nvPr/>
        </p:nvGrpSpPr>
        <p:grpSpPr>
          <a:xfrm>
            <a:off x="8766900" y="3201226"/>
            <a:ext cx="8420374" cy="1870989"/>
            <a:chOff x="0" y="0"/>
            <a:chExt cx="2678387" cy="795392"/>
          </a:xfrm>
        </p:grpSpPr>
        <p:sp>
          <p:nvSpPr>
            <p:cNvPr id="14" name="Freeform 6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7"/>
          <p:cNvGrpSpPr/>
          <p:nvPr/>
        </p:nvGrpSpPr>
        <p:grpSpPr>
          <a:xfrm>
            <a:off x="8766900" y="5498265"/>
            <a:ext cx="8420374" cy="1870989"/>
            <a:chOff x="0" y="0"/>
            <a:chExt cx="2678387" cy="795392"/>
          </a:xfrm>
        </p:grpSpPr>
        <p:sp>
          <p:nvSpPr>
            <p:cNvPr id="16" name="Freeform 8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5" name="Group 7"/>
          <p:cNvGrpSpPr/>
          <p:nvPr/>
        </p:nvGrpSpPr>
        <p:grpSpPr>
          <a:xfrm>
            <a:off x="8767159" y="7801077"/>
            <a:ext cx="8420374" cy="1870989"/>
            <a:chOff x="0" y="0"/>
            <a:chExt cx="2678387" cy="795392"/>
          </a:xfrm>
        </p:grpSpPr>
        <p:sp>
          <p:nvSpPr>
            <p:cNvPr id="26" name="Freeform 8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1" name="Прямоугольник 20"/>
          <p:cNvSpPr/>
          <p:nvPr/>
        </p:nvSpPr>
        <p:spPr>
          <a:xfrm>
            <a:off x="8149859" y="1318592"/>
            <a:ext cx="9067800" cy="792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3"/>
          <p:cNvSpPr txBox="1"/>
          <p:nvPr/>
        </p:nvSpPr>
        <p:spPr>
          <a:xfrm>
            <a:off x="9037674" y="2225285"/>
            <a:ext cx="6990679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8000" dirty="0"/>
              <a:t>Ксенофобия </a:t>
            </a:r>
            <a:r>
              <a:rPr lang="ru-RU" sz="8000" dirty="0">
                <a:ea typeface="+mn-lt"/>
                <a:cs typeface="+mn-lt"/>
              </a:rPr>
              <a:t>–</a:t>
            </a:r>
            <a:r>
              <a:rPr lang="ru-RU" sz="8000" dirty="0"/>
              <a:t>это источник многих трагедий человечества</a:t>
            </a:r>
            <a:endParaRPr lang="en-US" sz="8000" dirty="0"/>
          </a:p>
        </p:txBody>
      </p:sp>
      <p:sp>
        <p:nvSpPr>
          <p:cNvPr id="29" name="TextBox 3"/>
          <p:cNvSpPr txBox="1"/>
          <p:nvPr/>
        </p:nvSpPr>
        <p:spPr>
          <a:xfrm>
            <a:off x="632639" y="1565449"/>
            <a:ext cx="5638799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ru-RU" sz="8000" spc="-288" dirty="0">
                <a:latin typeface="Roboto Bold"/>
              </a:rPr>
              <a:t>Почему ксенофобия это проблема для общества?</a:t>
            </a:r>
            <a:endParaRPr lang="en-US" sz="8000" spc="-288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3953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4078</TotalTime>
  <Words>886</Words>
  <Application>Microsoft Office PowerPoint</Application>
  <PresentationFormat>Произвольный</PresentationFormat>
  <Paragraphs>251</Paragraphs>
  <Slides>34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Calibri</vt:lpstr>
      <vt:lpstr>Roboto</vt:lpstr>
      <vt:lpstr>Times New Roman</vt:lpstr>
      <vt:lpstr>Roboto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Доверяй мне</dc:title>
  <dc:creator>Анна Макарчук</dc:creator>
  <cp:lastModifiedBy>UZER</cp:lastModifiedBy>
  <cp:revision>95</cp:revision>
  <dcterms:created xsi:type="dcterms:W3CDTF">2006-08-16T00:00:00Z</dcterms:created>
  <dcterms:modified xsi:type="dcterms:W3CDTF">2021-12-04T14:32:03Z</dcterms:modified>
  <dc:identifier>DAEfGm3JEao</dc:identifier>
</cp:coreProperties>
</file>